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4" r:id="rId2"/>
    <p:sldId id="275" r:id="rId3"/>
    <p:sldId id="322" r:id="rId4"/>
    <p:sldId id="323" r:id="rId5"/>
    <p:sldId id="324" r:id="rId6"/>
    <p:sldId id="325" r:id="rId7"/>
    <p:sldId id="326" r:id="rId8"/>
    <p:sldId id="327" r:id="rId9"/>
    <p:sldId id="329" r:id="rId10"/>
    <p:sldId id="280" r:id="rId11"/>
    <p:sldId id="331" r:id="rId12"/>
    <p:sldId id="278" r:id="rId13"/>
    <p:sldId id="279" r:id="rId14"/>
    <p:sldId id="281" r:id="rId15"/>
    <p:sldId id="33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61" autoAdjust="0"/>
    <p:restoredTop sz="94660"/>
  </p:normalViewPr>
  <p:slideViewPr>
    <p:cSldViewPr>
      <p:cViewPr varScale="1">
        <p:scale>
          <a:sx n="83" d="100"/>
          <a:sy n="83" d="100"/>
        </p:scale>
        <p:origin x="-163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613B92-BA99-4BDF-8468-F2C890B29122}" type="datetimeFigureOut">
              <a:rPr lang="en-US" smtClean="0"/>
              <a:pPr/>
              <a:t>4/25/2018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FF4850-9394-4316-96BD-46AA672EE1E4}" type="slidenum">
              <a:rPr lang="en-US" smtClean="0"/>
              <a:pPr/>
              <a:t>‹#›</a:t>
            </a:fld>
            <a:endParaRPr lang="en-US"/>
          </a:p>
        </p:txBody>
      </p:sp>
    </p:spTree>
    <p:extLst>
      <p:ext uri="{BB962C8B-B14F-4D97-AF65-F5344CB8AC3E}">
        <p14:creationId xmlns:p14="http://schemas.microsoft.com/office/powerpoint/2010/main" val="3762930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AE64D58A-1008-46BC-ADB1-9EEFA58B083C}" type="slidenum">
              <a:rPr lang="en-US"/>
              <a:pPr/>
              <a:t>15</a:t>
            </a:fld>
            <a:endParaRPr 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4CF0FA-A7B8-4C8D-8B3A-38014D29D138}" type="datetimeFigureOut">
              <a:rPr lang="en-US" smtClean="0"/>
              <a:pPr/>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C6A52C-2466-40B5-BD25-AB5D9FC0F78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4CF0FA-A7B8-4C8D-8B3A-38014D29D138}" type="datetimeFigureOut">
              <a:rPr lang="en-US" smtClean="0"/>
              <a:pPr/>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C6A52C-2466-40B5-BD25-AB5D9FC0F78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4CF0FA-A7B8-4C8D-8B3A-38014D29D138}" type="datetimeFigureOut">
              <a:rPr lang="en-US" smtClean="0"/>
              <a:pPr/>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C6A52C-2466-40B5-BD25-AB5D9FC0F784}"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pPr>
              <a:defRPr/>
            </a:pPr>
            <a:fld id="{2F8453CA-87D1-4548-858E-6F759A3767A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pPr>
              <a:defRPr/>
            </a:pPr>
            <a:fld id="{F9747D30-8BC5-4F39-8CB5-3285A29083C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4CF0FA-A7B8-4C8D-8B3A-38014D29D138}" type="datetimeFigureOut">
              <a:rPr lang="en-US" smtClean="0"/>
              <a:pPr/>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C6A52C-2466-40B5-BD25-AB5D9FC0F78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4CF0FA-A7B8-4C8D-8B3A-38014D29D138}" type="datetimeFigureOut">
              <a:rPr lang="en-US" smtClean="0"/>
              <a:pPr/>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C6A52C-2466-40B5-BD25-AB5D9FC0F78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4CF0FA-A7B8-4C8D-8B3A-38014D29D138}" type="datetimeFigureOut">
              <a:rPr lang="en-US" smtClean="0"/>
              <a:pPr/>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C6A52C-2466-40B5-BD25-AB5D9FC0F78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4CF0FA-A7B8-4C8D-8B3A-38014D29D138}" type="datetimeFigureOut">
              <a:rPr lang="en-US" smtClean="0"/>
              <a:pPr/>
              <a:t>4/25/2018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C6A52C-2466-40B5-BD25-AB5D9FC0F78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4CF0FA-A7B8-4C8D-8B3A-38014D29D138}" type="datetimeFigureOut">
              <a:rPr lang="en-US" smtClean="0"/>
              <a:pPr/>
              <a:t>4/25/2018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C6A52C-2466-40B5-BD25-AB5D9FC0F78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4CF0FA-A7B8-4C8D-8B3A-38014D29D138}" type="datetimeFigureOut">
              <a:rPr lang="en-US" smtClean="0"/>
              <a:pPr/>
              <a:t>4/25/2018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C6A52C-2466-40B5-BD25-AB5D9FC0F78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4CF0FA-A7B8-4C8D-8B3A-38014D29D138}" type="datetimeFigureOut">
              <a:rPr lang="en-US" smtClean="0"/>
              <a:pPr/>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C6A52C-2466-40B5-BD25-AB5D9FC0F78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4CF0FA-A7B8-4C8D-8B3A-38014D29D138}" type="datetimeFigureOut">
              <a:rPr lang="en-US" smtClean="0"/>
              <a:pPr/>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C6A52C-2466-40B5-BD25-AB5D9FC0F78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4CF0FA-A7B8-4C8D-8B3A-38014D29D138}" type="datetimeFigureOut">
              <a:rPr lang="en-US" smtClean="0"/>
              <a:pPr/>
              <a:t>4/25/2018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C6A52C-2466-40B5-BD25-AB5D9FC0F78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3.png"/><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Results of Exploration</a:t>
            </a:r>
            <a:endParaRPr lang="en-US" dirty="0"/>
          </a:p>
        </p:txBody>
      </p:sp>
      <p:sp>
        <p:nvSpPr>
          <p:cNvPr id="3" name="Content Placeholder 2"/>
          <p:cNvSpPr>
            <a:spLocks noGrp="1"/>
          </p:cNvSpPr>
          <p:nvPr>
            <p:ph idx="1"/>
          </p:nvPr>
        </p:nvSpPr>
        <p:spPr/>
        <p:txBody>
          <a:bodyPr/>
          <a:lstStyle/>
          <a:p>
            <a:r>
              <a:rPr lang="en-US" dirty="0" smtClean="0"/>
              <a:t>The discovery of new trade routes led to an increase in trade and an increase in the variety of trade goods. </a:t>
            </a:r>
          </a:p>
          <a:p>
            <a:r>
              <a:rPr lang="en-US" dirty="0" smtClean="0"/>
              <a:t>This resulted in two new forms of trade:</a:t>
            </a:r>
          </a:p>
          <a:p>
            <a:pPr lvl="1"/>
            <a:r>
              <a:rPr lang="en-US" dirty="0" smtClean="0"/>
              <a:t>Columbian </a:t>
            </a:r>
            <a:r>
              <a:rPr lang="en-US" dirty="0" smtClean="0"/>
              <a:t>Exchange and </a:t>
            </a:r>
            <a:r>
              <a:rPr lang="en-US" smtClean="0"/>
              <a:t>Triangular Trade</a:t>
            </a:r>
            <a:endParaRPr lang="en-US" smtClean="0"/>
          </a:p>
          <a:p>
            <a:pPr lvl="1"/>
            <a:r>
              <a:rPr lang="en-US" dirty="0" smtClean="0"/>
              <a:t>Triangular Trade</a:t>
            </a:r>
            <a:endParaRPr lang="en-US" dirty="0"/>
          </a:p>
        </p:txBody>
      </p:sp>
      <p:pic>
        <p:nvPicPr>
          <p:cNvPr id="49154" name="Picture 2" descr="http://ronmamita.files.wordpress.com/2012/08/pix_trad-tri.gif"/>
          <p:cNvPicPr>
            <a:picLocks noChangeAspect="1" noChangeArrowheads="1"/>
          </p:cNvPicPr>
          <p:nvPr/>
        </p:nvPicPr>
        <p:blipFill>
          <a:blip r:embed="rId2" cstate="print"/>
          <a:srcRect/>
          <a:stretch>
            <a:fillRect/>
          </a:stretch>
        </p:blipFill>
        <p:spPr bwMode="auto">
          <a:xfrm>
            <a:off x="5291253" y="4156999"/>
            <a:ext cx="3491943" cy="2618957"/>
          </a:xfrm>
          <a:prstGeom prst="rect">
            <a:avLst/>
          </a:prstGeom>
          <a:noFill/>
        </p:spPr>
      </p:pic>
      <p:pic>
        <p:nvPicPr>
          <p:cNvPr id="49156" name="Picture 4" descr="http://1.bp.blogspot.com/-kIJcZkkC1VI/TdcSOkeB2dI/AAAAAAAAAFk/pjGlfRQp4os/s1600/columbian%2Bexchange.jpg"/>
          <p:cNvPicPr>
            <a:picLocks noChangeAspect="1" noChangeArrowheads="1"/>
          </p:cNvPicPr>
          <p:nvPr/>
        </p:nvPicPr>
        <p:blipFill>
          <a:blip r:embed="rId3" cstate="print"/>
          <a:srcRect/>
          <a:stretch>
            <a:fillRect/>
          </a:stretch>
        </p:blipFill>
        <p:spPr bwMode="auto">
          <a:xfrm>
            <a:off x="374243" y="4199199"/>
            <a:ext cx="4838700" cy="253455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762000"/>
          </a:xfrm>
        </p:spPr>
        <p:txBody>
          <a:bodyPr/>
          <a:lstStyle/>
          <a:p>
            <a:r>
              <a:rPr lang="en-US" dirty="0" smtClean="0">
                <a:solidFill>
                  <a:schemeClr val="tx2">
                    <a:lumMod val="75000"/>
                  </a:schemeClr>
                </a:solidFill>
              </a:rPr>
              <a:t>Triangular Trade</a:t>
            </a:r>
            <a:endParaRPr lang="en-US" dirty="0">
              <a:solidFill>
                <a:schemeClr val="tx2">
                  <a:lumMod val="75000"/>
                </a:schemeClr>
              </a:solidFill>
            </a:endParaRPr>
          </a:p>
        </p:txBody>
      </p:sp>
      <p:pic>
        <p:nvPicPr>
          <p:cNvPr id="43010" name="Picture 2" descr="http://worldhistoryatyhs.wikispaces.com/file/view/triangle_trade_routes.gif/183559593/triangle_trade_routes.gif"/>
          <p:cNvPicPr>
            <a:picLocks noChangeAspect="1" noChangeArrowheads="1"/>
          </p:cNvPicPr>
          <p:nvPr/>
        </p:nvPicPr>
        <p:blipFill>
          <a:blip r:embed="rId2" cstate="print"/>
          <a:srcRect/>
          <a:stretch>
            <a:fillRect/>
          </a:stretch>
        </p:blipFill>
        <p:spPr bwMode="auto">
          <a:xfrm>
            <a:off x="762000" y="725978"/>
            <a:ext cx="7848600" cy="613617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Triangular Trade</a:t>
            </a:r>
          </a:p>
        </p:txBody>
      </p:sp>
      <p:sp>
        <p:nvSpPr>
          <p:cNvPr id="3" name="Content Placeholder 2"/>
          <p:cNvSpPr>
            <a:spLocks noGrp="1"/>
          </p:cNvSpPr>
          <p:nvPr>
            <p:ph idx="1"/>
          </p:nvPr>
        </p:nvSpPr>
        <p:spPr/>
        <p:txBody>
          <a:bodyPr/>
          <a:lstStyle/>
          <a:p>
            <a:endParaRPr lang="en-US"/>
          </a:p>
        </p:txBody>
      </p:sp>
      <p:pic>
        <p:nvPicPr>
          <p:cNvPr id="4" name="Picture 4" descr="triangular_trade"/>
          <p:cNvPicPr>
            <a:picLocks noChangeAspect="1" noChangeArrowheads="1"/>
          </p:cNvPicPr>
          <p:nvPr/>
        </p:nvPicPr>
        <p:blipFill rotWithShape="1">
          <a:blip r:embed="rId2">
            <a:extLst>
              <a:ext uri="{28A0092B-C50C-407E-A947-70E740481C1C}">
                <a14:useLocalDpi xmlns:a14="http://schemas.microsoft.com/office/drawing/2010/main" val="0"/>
              </a:ext>
            </a:extLst>
          </a:blip>
          <a:srcRect b="19872"/>
          <a:stretch/>
        </p:blipFill>
        <p:spPr>
          <a:xfrm>
            <a:off x="43727" y="1447800"/>
            <a:ext cx="9114128" cy="5186795"/>
          </a:xfrm>
          <a:prstGeom prst="rect">
            <a:avLst/>
          </a:prstGeom>
          <a:noFill/>
        </p:spPr>
      </p:pic>
    </p:spTree>
    <p:extLst>
      <p:ext uri="{BB962C8B-B14F-4D97-AF65-F5344CB8AC3E}">
        <p14:creationId xmlns:p14="http://schemas.microsoft.com/office/powerpoint/2010/main" val="1029684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733800" cy="1143000"/>
          </a:xfrm>
        </p:spPr>
        <p:txBody>
          <a:bodyPr>
            <a:normAutofit fontScale="90000"/>
          </a:bodyPr>
          <a:lstStyle/>
          <a:p>
            <a:r>
              <a:rPr lang="en-US" dirty="0" smtClean="0">
                <a:solidFill>
                  <a:schemeClr val="tx2">
                    <a:lumMod val="75000"/>
                  </a:schemeClr>
                </a:solidFill>
              </a:rPr>
              <a:t>Triangular Trade</a:t>
            </a:r>
            <a:endParaRPr lang="en-US" dirty="0">
              <a:solidFill>
                <a:schemeClr val="tx2">
                  <a:lumMod val="75000"/>
                </a:schemeClr>
              </a:solidFill>
            </a:endParaRPr>
          </a:p>
        </p:txBody>
      </p:sp>
      <p:sp>
        <p:nvSpPr>
          <p:cNvPr id="3" name="Content Placeholder 2"/>
          <p:cNvSpPr>
            <a:spLocks noGrp="1"/>
          </p:cNvSpPr>
          <p:nvPr>
            <p:ph idx="1"/>
          </p:nvPr>
        </p:nvSpPr>
        <p:spPr>
          <a:xfrm>
            <a:off x="228600" y="2133600"/>
            <a:ext cx="8610600" cy="4724400"/>
          </a:xfrm>
        </p:spPr>
        <p:txBody>
          <a:bodyPr>
            <a:normAutofit lnSpcReduction="10000"/>
          </a:bodyPr>
          <a:lstStyle/>
          <a:p>
            <a:r>
              <a:rPr lang="en-US" dirty="0" smtClean="0">
                <a:solidFill>
                  <a:schemeClr val="tx2">
                    <a:lumMod val="75000"/>
                  </a:schemeClr>
                </a:solidFill>
              </a:rPr>
              <a:t>The worst part of Triangular Trade was the Middle Passage. </a:t>
            </a:r>
          </a:p>
          <a:p>
            <a:r>
              <a:rPr lang="en-US" dirty="0" smtClean="0">
                <a:solidFill>
                  <a:schemeClr val="tx2">
                    <a:lumMod val="75000"/>
                  </a:schemeClr>
                </a:solidFill>
              </a:rPr>
              <a:t>This was the part of the trip from Africa to the New World, as they crossed the Atlantic Ocean. </a:t>
            </a:r>
          </a:p>
          <a:p>
            <a:r>
              <a:rPr lang="en-US" dirty="0" smtClean="0">
                <a:solidFill>
                  <a:schemeClr val="tx2">
                    <a:lumMod val="75000"/>
                  </a:schemeClr>
                </a:solidFill>
              </a:rPr>
              <a:t> Many slaves would be packed onto ships without enough food and water. They would be chained together in cramped conditions. Many would die on the journey. Europeans did not care though because they only viewed slaves as property. </a:t>
            </a:r>
            <a:endParaRPr lang="en-US" dirty="0">
              <a:solidFill>
                <a:schemeClr val="tx2">
                  <a:lumMod val="75000"/>
                </a:schemeClr>
              </a:solidFill>
            </a:endParaRPr>
          </a:p>
        </p:txBody>
      </p:sp>
      <p:pic>
        <p:nvPicPr>
          <p:cNvPr id="45058" name="Picture 2" descr="http://reflectionsbyshirley.com/blog/wp-content/uploads/2010/02/middle_passage.jpg"/>
          <p:cNvPicPr>
            <a:picLocks noChangeAspect="1" noChangeArrowheads="1"/>
          </p:cNvPicPr>
          <p:nvPr/>
        </p:nvPicPr>
        <p:blipFill>
          <a:blip r:embed="rId2" cstate="print"/>
          <a:srcRect/>
          <a:stretch>
            <a:fillRect/>
          </a:stretch>
        </p:blipFill>
        <p:spPr bwMode="auto">
          <a:xfrm>
            <a:off x="5924550" y="0"/>
            <a:ext cx="3219450" cy="20819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75000"/>
                  </a:schemeClr>
                </a:solidFill>
              </a:rPr>
              <a:t>Triangular Trade</a:t>
            </a:r>
            <a:endParaRPr lang="en-US" dirty="0">
              <a:solidFill>
                <a:schemeClr val="tx2">
                  <a:lumMod val="75000"/>
                </a:schemeClr>
              </a:solidFill>
            </a:endParaRPr>
          </a:p>
        </p:txBody>
      </p:sp>
      <p:pic>
        <p:nvPicPr>
          <p:cNvPr id="44034" name="Picture 2" descr="http://4thebest4e.tripod.com/sitebuildercontent/sitebuilderpictures/shippacking.jpg"/>
          <p:cNvPicPr>
            <a:picLocks noChangeAspect="1" noChangeArrowheads="1"/>
          </p:cNvPicPr>
          <p:nvPr/>
        </p:nvPicPr>
        <p:blipFill>
          <a:blip r:embed="rId2" cstate="print"/>
          <a:srcRect/>
          <a:stretch>
            <a:fillRect/>
          </a:stretch>
        </p:blipFill>
        <p:spPr bwMode="auto">
          <a:xfrm>
            <a:off x="1219200" y="1295400"/>
            <a:ext cx="7010400" cy="52578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3886200" cy="1143000"/>
          </a:xfrm>
        </p:spPr>
        <p:txBody>
          <a:bodyPr>
            <a:noAutofit/>
          </a:bodyPr>
          <a:lstStyle/>
          <a:p>
            <a:r>
              <a:rPr lang="en-US" sz="4800" b="1" dirty="0" smtClean="0">
                <a:solidFill>
                  <a:schemeClr val="tx2">
                    <a:lumMod val="75000"/>
                  </a:schemeClr>
                </a:solidFill>
              </a:rPr>
              <a:t>Trade and Economic Power</a:t>
            </a:r>
            <a:endParaRPr lang="en-US" sz="4800" b="1" dirty="0">
              <a:solidFill>
                <a:schemeClr val="tx2">
                  <a:lumMod val="75000"/>
                </a:schemeClr>
              </a:solidFill>
            </a:endParaRPr>
          </a:p>
        </p:txBody>
      </p:sp>
      <p:sp>
        <p:nvSpPr>
          <p:cNvPr id="3" name="Content Placeholder 2"/>
          <p:cNvSpPr>
            <a:spLocks noGrp="1"/>
          </p:cNvSpPr>
          <p:nvPr>
            <p:ph idx="1"/>
          </p:nvPr>
        </p:nvSpPr>
        <p:spPr>
          <a:xfrm>
            <a:off x="0" y="2362200"/>
            <a:ext cx="9144000" cy="4495800"/>
          </a:xfrm>
        </p:spPr>
        <p:txBody>
          <a:bodyPr>
            <a:normAutofit fontScale="85000" lnSpcReduction="20000"/>
          </a:bodyPr>
          <a:lstStyle/>
          <a:p>
            <a:r>
              <a:rPr lang="en-US" dirty="0" smtClean="0">
                <a:solidFill>
                  <a:schemeClr val="tx2">
                    <a:lumMod val="75000"/>
                  </a:schemeClr>
                </a:solidFill>
              </a:rPr>
              <a:t>European countries saw colonies as a way to make money. </a:t>
            </a:r>
          </a:p>
          <a:p>
            <a:r>
              <a:rPr lang="en-US" dirty="0" smtClean="0">
                <a:solidFill>
                  <a:schemeClr val="tx2">
                    <a:lumMod val="75000"/>
                  </a:schemeClr>
                </a:solidFill>
              </a:rPr>
              <a:t>This caused </a:t>
            </a:r>
            <a:r>
              <a:rPr lang="en-US" b="1" dirty="0" smtClean="0">
                <a:solidFill>
                  <a:schemeClr val="tx2">
                    <a:lumMod val="75000"/>
                  </a:schemeClr>
                </a:solidFill>
              </a:rPr>
              <a:t>MERCANTILISM</a:t>
            </a:r>
            <a:r>
              <a:rPr lang="en-US" dirty="0" smtClean="0">
                <a:solidFill>
                  <a:schemeClr val="tx2">
                    <a:lumMod val="75000"/>
                  </a:schemeClr>
                </a:solidFill>
              </a:rPr>
              <a:t> to develop. This means that the government controls all economic activity in the country and colonies. Their goal is to make the country stronger and richer. </a:t>
            </a:r>
          </a:p>
          <a:p>
            <a:r>
              <a:rPr lang="en-US" dirty="0" smtClean="0">
                <a:solidFill>
                  <a:schemeClr val="tx2">
                    <a:lumMod val="75000"/>
                  </a:schemeClr>
                </a:solidFill>
              </a:rPr>
              <a:t>Countries used mercantilism to keep trade balanced, meaning they imported and exported an equal amount. Also they used it to find more gold and silver. These valuables were considered a measure of how great a country was. </a:t>
            </a:r>
          </a:p>
          <a:p>
            <a:r>
              <a:rPr lang="en-US" dirty="0" smtClean="0">
                <a:solidFill>
                  <a:schemeClr val="tx2">
                    <a:lumMod val="75000"/>
                  </a:schemeClr>
                </a:solidFill>
              </a:rPr>
              <a:t>Mercantilism included:</a:t>
            </a:r>
          </a:p>
          <a:p>
            <a:pPr lvl="1"/>
            <a:r>
              <a:rPr lang="en-US" dirty="0" smtClean="0">
                <a:solidFill>
                  <a:schemeClr val="tx2">
                    <a:lumMod val="75000"/>
                  </a:schemeClr>
                </a:solidFill>
              </a:rPr>
              <a:t>Building a network of overseas colonies</a:t>
            </a:r>
          </a:p>
          <a:p>
            <a:pPr lvl="1"/>
            <a:r>
              <a:rPr lang="en-US" dirty="0" smtClean="0">
                <a:solidFill>
                  <a:schemeClr val="tx2">
                    <a:lumMod val="75000"/>
                  </a:schemeClr>
                </a:solidFill>
              </a:rPr>
              <a:t>Forbidding colonies to trade with other nations</a:t>
            </a:r>
          </a:p>
          <a:p>
            <a:endParaRPr lang="en-US" dirty="0">
              <a:solidFill>
                <a:schemeClr val="tx2">
                  <a:lumMod val="75000"/>
                </a:schemeClr>
              </a:solidFill>
            </a:endParaRPr>
          </a:p>
        </p:txBody>
      </p:sp>
      <p:pic>
        <p:nvPicPr>
          <p:cNvPr id="41986" name="Picture 2" descr="http://us.123rf.com/400wm/400/400/radiantskies/radiantskies1211/radiantskies121102108/16501552-abstract-word-cloud-for-mercantilism-with-related-tags-and-terms.jpg"/>
          <p:cNvPicPr>
            <a:picLocks noChangeAspect="1" noChangeArrowheads="1"/>
          </p:cNvPicPr>
          <p:nvPr/>
        </p:nvPicPr>
        <p:blipFill>
          <a:blip r:embed="rId2" cstate="print"/>
          <a:srcRect/>
          <a:stretch>
            <a:fillRect/>
          </a:stretch>
        </p:blipFill>
        <p:spPr bwMode="auto">
          <a:xfrm>
            <a:off x="5943600" y="0"/>
            <a:ext cx="3200400" cy="22002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down)">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Grp="1" noChangeArrowheads="1"/>
          </p:cNvSpPr>
          <p:nvPr>
            <p:ph type="title"/>
          </p:nvPr>
        </p:nvSpPr>
        <p:spPr/>
        <p:txBody>
          <a:bodyPr/>
          <a:lstStyle/>
          <a:p>
            <a:pPr eaLnBrk="1" hangingPunct="1"/>
            <a:endParaRPr lang="en-US" smtClean="0"/>
          </a:p>
        </p:txBody>
      </p:sp>
      <p:graphicFrame>
        <p:nvGraphicFramePr>
          <p:cNvPr id="1026" name="Object 4"/>
          <p:cNvGraphicFramePr>
            <a:graphicFrameLocks noGrp="1" noChangeAspect="1"/>
          </p:cNvGraphicFramePr>
          <p:nvPr>
            <p:ph idx="1"/>
          </p:nvPr>
        </p:nvGraphicFramePr>
        <p:xfrm>
          <a:off x="304800" y="228600"/>
          <a:ext cx="8610600" cy="6457950"/>
        </p:xfrm>
        <a:graphic>
          <a:graphicData uri="http://schemas.openxmlformats.org/presentationml/2006/ole">
            <mc:AlternateContent xmlns:mc="http://schemas.openxmlformats.org/markup-compatibility/2006">
              <mc:Choice xmlns:v="urn:schemas-microsoft-com:vml" Requires="v">
                <p:oleObj spid="_x0000_s1030" name="Bitmap Image" r:id="rId4" imgW="6276190" imgH="4315427" progId="PBrush">
                  <p:embed/>
                </p:oleObj>
              </mc:Choice>
              <mc:Fallback>
                <p:oleObj name="Bitmap Image" r:id="rId4" imgW="6276190" imgH="4315427" progId="PBrush">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28600"/>
                        <a:ext cx="8610600" cy="645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chemeClr val="tx2">
                    <a:lumMod val="75000"/>
                  </a:schemeClr>
                </a:solidFill>
              </a:rPr>
              <a:t>Columbian Exchange</a:t>
            </a:r>
            <a:endParaRPr lang="en-US" dirty="0">
              <a:solidFill>
                <a:schemeClr val="tx2">
                  <a:lumMod val="75000"/>
                </a:schemeClr>
              </a:solidFill>
            </a:endParaRPr>
          </a:p>
        </p:txBody>
      </p:sp>
      <p:pic>
        <p:nvPicPr>
          <p:cNvPr id="48130" name="Picture 2" descr="http://inthepastlane.com/wp-content/uploads/2012/11/Thnksgvg-Columbia-Exch.jpg"/>
          <p:cNvPicPr>
            <a:picLocks noChangeAspect="1" noChangeArrowheads="1"/>
          </p:cNvPicPr>
          <p:nvPr/>
        </p:nvPicPr>
        <p:blipFill>
          <a:blip r:embed="rId2" cstate="print"/>
          <a:srcRect/>
          <a:stretch>
            <a:fillRect/>
          </a:stretch>
        </p:blipFill>
        <p:spPr bwMode="auto">
          <a:xfrm>
            <a:off x="533400" y="1143000"/>
            <a:ext cx="8305800" cy="5488414"/>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en-US" dirty="0" smtClean="0"/>
              <a:t>Animals to the “New World”</a:t>
            </a:r>
            <a:endParaRPr lang="en-US" dirty="0"/>
          </a:p>
        </p:txBody>
      </p:sp>
      <p:sp>
        <p:nvSpPr>
          <p:cNvPr id="14339" name="Rectangle 3"/>
          <p:cNvSpPr>
            <a:spLocks noGrp="1" noChangeArrowheads="1"/>
          </p:cNvSpPr>
          <p:nvPr>
            <p:ph type="body" sz="half" idx="1"/>
          </p:nvPr>
        </p:nvSpPr>
        <p:spPr/>
        <p:txBody>
          <a:bodyPr/>
          <a:lstStyle/>
          <a:p>
            <a:pPr eaLnBrk="1" hangingPunct="1"/>
            <a:r>
              <a:rPr lang="en-US" smtClean="0"/>
              <a:t>Horse</a:t>
            </a:r>
          </a:p>
          <a:p>
            <a:pPr eaLnBrk="1" hangingPunct="1"/>
            <a:r>
              <a:rPr lang="en-US" smtClean="0"/>
              <a:t>Cow</a:t>
            </a:r>
          </a:p>
          <a:p>
            <a:pPr eaLnBrk="1" hangingPunct="1"/>
            <a:r>
              <a:rPr lang="en-US" smtClean="0"/>
              <a:t>Pig</a:t>
            </a:r>
          </a:p>
          <a:p>
            <a:pPr eaLnBrk="1" hangingPunct="1"/>
            <a:r>
              <a:rPr lang="en-US" smtClean="0"/>
              <a:t>Chicken</a:t>
            </a:r>
          </a:p>
          <a:p>
            <a:pPr eaLnBrk="1" hangingPunct="1"/>
            <a:r>
              <a:rPr lang="en-US" smtClean="0"/>
              <a:t>Rats</a:t>
            </a:r>
          </a:p>
          <a:p>
            <a:pPr eaLnBrk="1" hangingPunct="1"/>
            <a:r>
              <a:rPr lang="en-US" smtClean="0"/>
              <a:t>Bees</a:t>
            </a:r>
          </a:p>
        </p:txBody>
      </p:sp>
      <p:pic>
        <p:nvPicPr>
          <p:cNvPr id="14340" name="Picture 5" descr="Horse_5"/>
          <p:cNvPicPr>
            <a:picLocks noGrp="1" noChangeAspect="1" noChangeArrowheads="1"/>
          </p:cNvPicPr>
          <p:nvPr>
            <p:ph sz="quarter" idx="2"/>
          </p:nvPr>
        </p:nvPicPr>
        <p:blipFill>
          <a:blip r:embed="rId2" cstate="print"/>
          <a:srcRect/>
          <a:stretch>
            <a:fillRect/>
          </a:stretch>
        </p:blipFill>
        <p:spPr>
          <a:xfrm>
            <a:off x="4419600" y="1524000"/>
            <a:ext cx="3189287" cy="3360671"/>
          </a:xfrm>
          <a:noFill/>
        </p:spPr>
      </p:pic>
      <p:sp>
        <p:nvSpPr>
          <p:cNvPr id="8" name="Text Box 2"/>
          <p:cNvSpPr txBox="1">
            <a:spLocks noChangeArrowheads="1"/>
          </p:cNvSpPr>
          <p:nvPr/>
        </p:nvSpPr>
        <p:spPr bwMode="auto">
          <a:xfrm>
            <a:off x="304801" y="5132388"/>
            <a:ext cx="8534400" cy="1569660"/>
          </a:xfrm>
          <a:prstGeom prst="rect">
            <a:avLst/>
          </a:prstGeom>
          <a:noFill/>
          <a:ln w="9525">
            <a:noFill/>
            <a:miter lim="800000"/>
            <a:headEnd/>
            <a:tailEnd/>
          </a:ln>
        </p:spPr>
        <p:txBody>
          <a:bodyPr wrap="square">
            <a:spAutoFit/>
          </a:bodyPr>
          <a:lstStyle/>
          <a:p>
            <a:pPr eaLnBrk="0" hangingPunct="0">
              <a:spcAft>
                <a:spcPct val="5000"/>
              </a:spcAft>
            </a:pPr>
            <a:r>
              <a:rPr lang="en-US" sz="2400" dirty="0"/>
              <a:t>The introduction of beasts of burden to the Americas was a significant development from the Columbian Exchange. The introduction of the horse provided people in the Americas with a new source of labor and transportation.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fontAlgn="auto" hangingPunct="1">
              <a:spcAft>
                <a:spcPts val="0"/>
              </a:spcAft>
              <a:defRPr/>
            </a:pPr>
            <a:r>
              <a:rPr lang="en-US" dirty="0" smtClean="0"/>
              <a:t>Plants to the “New World”</a:t>
            </a:r>
            <a:endParaRPr lang="en-US" dirty="0"/>
          </a:p>
        </p:txBody>
      </p:sp>
      <p:sp>
        <p:nvSpPr>
          <p:cNvPr id="15363" name="Rectangle 3"/>
          <p:cNvSpPr>
            <a:spLocks noGrp="1" noChangeArrowheads="1"/>
          </p:cNvSpPr>
          <p:nvPr>
            <p:ph type="body" sz="half" idx="1"/>
          </p:nvPr>
        </p:nvSpPr>
        <p:spPr/>
        <p:txBody>
          <a:bodyPr/>
          <a:lstStyle/>
          <a:p>
            <a:pPr eaLnBrk="1" hangingPunct="1"/>
            <a:r>
              <a:rPr lang="en-US" smtClean="0"/>
              <a:t>Sugarcane</a:t>
            </a:r>
          </a:p>
          <a:p>
            <a:pPr eaLnBrk="1" hangingPunct="1"/>
            <a:r>
              <a:rPr lang="en-US" smtClean="0"/>
              <a:t>Grapes</a:t>
            </a:r>
          </a:p>
          <a:p>
            <a:pPr eaLnBrk="1" hangingPunct="1"/>
            <a:r>
              <a:rPr lang="en-US" smtClean="0"/>
              <a:t>Wheat</a:t>
            </a:r>
          </a:p>
          <a:p>
            <a:pPr eaLnBrk="1" hangingPunct="1"/>
            <a:r>
              <a:rPr lang="en-US" smtClean="0"/>
              <a:t>Bananas</a:t>
            </a:r>
          </a:p>
          <a:p>
            <a:pPr eaLnBrk="1" hangingPunct="1"/>
            <a:r>
              <a:rPr lang="en-US" smtClean="0"/>
              <a:t>Coconut Palms</a:t>
            </a:r>
          </a:p>
          <a:p>
            <a:pPr eaLnBrk="1" hangingPunct="1"/>
            <a:r>
              <a:rPr lang="en-US" smtClean="0"/>
              <a:t>Coffee</a:t>
            </a:r>
          </a:p>
          <a:p>
            <a:pPr eaLnBrk="1" hangingPunct="1"/>
            <a:r>
              <a:rPr lang="en-US" smtClean="0"/>
              <a:t>Dandelions</a:t>
            </a:r>
          </a:p>
        </p:txBody>
      </p:sp>
      <p:pic>
        <p:nvPicPr>
          <p:cNvPr id="15364" name="Picture 5" descr="23268744"/>
          <p:cNvPicPr>
            <a:picLocks noGrp="1" noChangeAspect="1" noChangeArrowheads="1"/>
          </p:cNvPicPr>
          <p:nvPr>
            <p:ph sz="quarter" idx="2"/>
          </p:nvPr>
        </p:nvPicPr>
        <p:blipFill>
          <a:blip r:embed="rId2" cstate="print"/>
          <a:srcRect/>
          <a:stretch>
            <a:fillRect/>
          </a:stretch>
        </p:blipFill>
        <p:spPr>
          <a:xfrm>
            <a:off x="4140200" y="1268413"/>
            <a:ext cx="1697038" cy="2185987"/>
          </a:xfrm>
          <a:noFill/>
        </p:spPr>
      </p:pic>
      <p:pic>
        <p:nvPicPr>
          <p:cNvPr id="15365" name="Picture 8" descr="Img16-grapes"/>
          <p:cNvPicPr>
            <a:picLocks noGrp="1" noChangeAspect="1" noChangeArrowheads="1"/>
          </p:cNvPicPr>
          <p:nvPr>
            <p:ph sz="quarter" idx="3"/>
          </p:nvPr>
        </p:nvPicPr>
        <p:blipFill>
          <a:blip r:embed="rId3" cstate="print"/>
          <a:srcRect/>
          <a:stretch>
            <a:fillRect/>
          </a:stretch>
        </p:blipFill>
        <p:spPr>
          <a:xfrm>
            <a:off x="6443663" y="1557338"/>
            <a:ext cx="1784350" cy="2187575"/>
          </a:xfrm>
          <a:noFill/>
        </p:spPr>
      </p:pic>
      <p:pic>
        <p:nvPicPr>
          <p:cNvPr id="15366" name="Picture 11" descr="wheat_2"/>
          <p:cNvPicPr>
            <a:picLocks noChangeAspect="1" noChangeArrowheads="1"/>
          </p:cNvPicPr>
          <p:nvPr/>
        </p:nvPicPr>
        <p:blipFill>
          <a:blip r:embed="rId4" cstate="print"/>
          <a:srcRect/>
          <a:stretch>
            <a:fillRect/>
          </a:stretch>
        </p:blipFill>
        <p:spPr bwMode="auto">
          <a:xfrm>
            <a:off x="4427538" y="4149725"/>
            <a:ext cx="3095625" cy="2322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0"/>
            <a:ext cx="8229600" cy="914400"/>
          </a:xfrm>
        </p:spPr>
        <p:txBody>
          <a:bodyPr/>
          <a:lstStyle/>
          <a:p>
            <a:pPr eaLnBrk="1" fontAlgn="auto" hangingPunct="1">
              <a:spcAft>
                <a:spcPts val="0"/>
              </a:spcAft>
              <a:defRPr/>
            </a:pPr>
            <a:r>
              <a:rPr lang="en-US" dirty="0" smtClean="0"/>
              <a:t>Plants to the </a:t>
            </a:r>
            <a:r>
              <a:rPr lang="en-US" dirty="0"/>
              <a:t>“Old World”</a:t>
            </a:r>
          </a:p>
        </p:txBody>
      </p:sp>
      <p:sp>
        <p:nvSpPr>
          <p:cNvPr id="16387" name="Rectangle 3"/>
          <p:cNvSpPr>
            <a:spLocks noGrp="1" noChangeArrowheads="1"/>
          </p:cNvSpPr>
          <p:nvPr>
            <p:ph type="body" sz="half" idx="1"/>
          </p:nvPr>
        </p:nvSpPr>
        <p:spPr>
          <a:xfrm>
            <a:off x="381000" y="838200"/>
            <a:ext cx="2895600" cy="2895600"/>
          </a:xfrm>
        </p:spPr>
        <p:txBody>
          <a:bodyPr>
            <a:noAutofit/>
          </a:bodyPr>
          <a:lstStyle/>
          <a:p>
            <a:pPr eaLnBrk="1" hangingPunct="1"/>
            <a:r>
              <a:rPr lang="en-US" sz="2400" dirty="0" smtClean="0"/>
              <a:t>Potato</a:t>
            </a:r>
          </a:p>
          <a:p>
            <a:pPr eaLnBrk="1" hangingPunct="1"/>
            <a:r>
              <a:rPr lang="en-US" sz="2400" dirty="0" smtClean="0"/>
              <a:t>Corn</a:t>
            </a:r>
          </a:p>
          <a:p>
            <a:pPr eaLnBrk="1" hangingPunct="1"/>
            <a:r>
              <a:rPr lang="en-US" sz="2400" dirty="0" smtClean="0"/>
              <a:t>Tomato</a:t>
            </a:r>
          </a:p>
          <a:p>
            <a:pPr eaLnBrk="1" hangingPunct="1"/>
            <a:r>
              <a:rPr lang="en-US" sz="2400" dirty="0" smtClean="0"/>
              <a:t>Sweet Potato</a:t>
            </a:r>
          </a:p>
          <a:p>
            <a:pPr eaLnBrk="1" hangingPunct="1"/>
            <a:r>
              <a:rPr lang="en-US" sz="2400" dirty="0" smtClean="0"/>
              <a:t>Cacao (Cocoa)</a:t>
            </a:r>
          </a:p>
          <a:p>
            <a:pPr eaLnBrk="1" hangingPunct="1"/>
            <a:r>
              <a:rPr lang="en-US" sz="2400" dirty="0" smtClean="0"/>
              <a:t>Pineapples</a:t>
            </a:r>
          </a:p>
          <a:p>
            <a:pPr eaLnBrk="1" hangingPunct="1"/>
            <a:r>
              <a:rPr lang="en-US" sz="2400" dirty="0" smtClean="0"/>
              <a:t>Pumpkins</a:t>
            </a:r>
          </a:p>
        </p:txBody>
      </p:sp>
      <p:sp>
        <p:nvSpPr>
          <p:cNvPr id="16389" name="Rectangle 6"/>
          <p:cNvSpPr>
            <a:spLocks noChangeArrowheads="1"/>
          </p:cNvSpPr>
          <p:nvPr/>
        </p:nvSpPr>
        <p:spPr bwMode="auto">
          <a:xfrm>
            <a:off x="1295400" y="4114801"/>
            <a:ext cx="6629400" cy="2529923"/>
          </a:xfrm>
          <a:prstGeom prst="rect">
            <a:avLst/>
          </a:prstGeom>
          <a:noFill/>
          <a:ln w="9525">
            <a:noFill/>
            <a:miter lim="800000"/>
            <a:headEnd/>
            <a:tailEnd/>
          </a:ln>
        </p:spPr>
        <p:txBody>
          <a:bodyPr wrap="square">
            <a:spAutoFit/>
          </a:bodyPr>
          <a:lstStyle/>
          <a:p>
            <a:pPr marL="233363" indent="-233363">
              <a:spcAft>
                <a:spcPct val="30000"/>
              </a:spcAft>
              <a:buFontTx/>
              <a:buChar char="•"/>
            </a:pPr>
            <a:r>
              <a:rPr lang="en-US" sz="2400" dirty="0"/>
              <a:t>Exchange of foods, animals had dramatic impact on later societies</a:t>
            </a:r>
          </a:p>
          <a:p>
            <a:pPr marL="233363" indent="-233363">
              <a:spcAft>
                <a:spcPct val="30000"/>
              </a:spcAft>
              <a:buFontTx/>
              <a:buChar char="•"/>
            </a:pPr>
            <a:r>
              <a:rPr lang="en-US" sz="2400" dirty="0"/>
              <a:t>Over time crops native to Americas became staples in diets of Europeans</a:t>
            </a:r>
          </a:p>
          <a:p>
            <a:pPr marL="233363" indent="-233363">
              <a:spcAft>
                <a:spcPct val="30000"/>
              </a:spcAft>
              <a:buFontTx/>
              <a:buChar char="•"/>
            </a:pPr>
            <a:r>
              <a:rPr lang="en-US" sz="2400" dirty="0"/>
              <a:t>Foods provided substantial nutrition, helped people live longer and European population grew</a:t>
            </a:r>
          </a:p>
        </p:txBody>
      </p:sp>
      <p:sp>
        <p:nvSpPr>
          <p:cNvPr id="16390" name="Rectangle 7"/>
          <p:cNvSpPr>
            <a:spLocks noChangeArrowheads="1"/>
          </p:cNvSpPr>
          <p:nvPr/>
        </p:nvSpPr>
        <p:spPr bwMode="auto">
          <a:xfrm>
            <a:off x="4495800" y="762000"/>
            <a:ext cx="4648200" cy="3268587"/>
          </a:xfrm>
          <a:prstGeom prst="rect">
            <a:avLst/>
          </a:prstGeom>
          <a:noFill/>
          <a:ln w="9525">
            <a:noFill/>
            <a:miter lim="800000"/>
            <a:headEnd/>
            <a:tailEnd/>
          </a:ln>
        </p:spPr>
        <p:txBody>
          <a:bodyPr wrap="square">
            <a:spAutoFit/>
          </a:bodyPr>
          <a:lstStyle/>
          <a:p>
            <a:pPr marL="233363" indent="-233363">
              <a:spcAft>
                <a:spcPct val="30000"/>
              </a:spcAft>
              <a:buFontTx/>
              <a:buChar char="•"/>
            </a:pPr>
            <a:r>
              <a:rPr lang="en-US" sz="2400" dirty="0"/>
              <a:t>Until contact with Americas, Europeans had never tried tomatoes</a:t>
            </a:r>
          </a:p>
          <a:p>
            <a:pPr marL="233363" indent="-233363">
              <a:spcAft>
                <a:spcPct val="30000"/>
              </a:spcAft>
              <a:buFontTx/>
              <a:buChar char="•"/>
            </a:pPr>
            <a:r>
              <a:rPr lang="en-US" sz="2400" dirty="0"/>
              <a:t>Most Europeans thought tomatoes poisonous</a:t>
            </a:r>
          </a:p>
          <a:p>
            <a:pPr marL="233363" indent="-233363">
              <a:spcAft>
                <a:spcPct val="30000"/>
              </a:spcAft>
              <a:buFontTx/>
              <a:buChar char="•"/>
            </a:pPr>
            <a:r>
              <a:rPr lang="en-US" sz="2400" dirty="0"/>
              <a:t>By late 1600s, tomatoes had begun to be included in Italian cookbooks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381000" y="685800"/>
            <a:ext cx="8358187" cy="4998291"/>
          </a:xfrm>
          <a:prstGeom prst="rect">
            <a:avLst/>
          </a:prstGeom>
          <a:noFill/>
          <a:ln w="9525">
            <a:noFill/>
            <a:miter lim="800000"/>
            <a:headEnd/>
            <a:tailEnd/>
          </a:ln>
        </p:spPr>
        <p:txBody>
          <a:bodyPr wrap="square">
            <a:spAutoFit/>
          </a:bodyPr>
          <a:lstStyle/>
          <a:p>
            <a:pPr marL="231775" indent="-231775">
              <a:lnSpc>
                <a:spcPct val="80000"/>
              </a:lnSpc>
              <a:spcAft>
                <a:spcPct val="50000"/>
              </a:spcAft>
            </a:pPr>
            <a:r>
              <a:rPr lang="en-US" sz="3600" b="1" dirty="0"/>
              <a:t>Effects of Columbian Exchange felt not only in </a:t>
            </a:r>
            <a:r>
              <a:rPr lang="en-US" sz="3600" b="1" dirty="0" smtClean="0"/>
              <a:t>Europe and the </a:t>
            </a:r>
            <a:r>
              <a:rPr lang="en-US" sz="3600" b="1" dirty="0"/>
              <a:t>Americas</a:t>
            </a:r>
          </a:p>
          <a:p>
            <a:pPr marL="231775" indent="-231775">
              <a:lnSpc>
                <a:spcPct val="80000"/>
              </a:lnSpc>
              <a:spcAft>
                <a:spcPct val="50000"/>
              </a:spcAft>
            </a:pPr>
            <a:r>
              <a:rPr lang="en-US" sz="2800" b="1" dirty="0"/>
              <a:t>China</a:t>
            </a:r>
          </a:p>
          <a:p>
            <a:pPr marL="682625" lvl="1" indent="-334963">
              <a:lnSpc>
                <a:spcPct val="80000"/>
              </a:lnSpc>
              <a:spcAft>
                <a:spcPct val="50000"/>
              </a:spcAft>
            </a:pPr>
            <a:r>
              <a:rPr lang="en-US" sz="2400" dirty="0"/>
              <a:t>Arrival of easy-to-grow, nutritious corn helped population grow tremendously</a:t>
            </a:r>
          </a:p>
          <a:p>
            <a:pPr marL="682625" lvl="1" indent="-334963">
              <a:lnSpc>
                <a:spcPct val="80000"/>
              </a:lnSpc>
              <a:spcAft>
                <a:spcPct val="50000"/>
              </a:spcAft>
            </a:pPr>
            <a:r>
              <a:rPr lang="en-US" sz="2400" dirty="0"/>
              <a:t>Also a main consumer of silver mined in Americas </a:t>
            </a:r>
          </a:p>
          <a:p>
            <a:pPr marL="231775" indent="-231775">
              <a:lnSpc>
                <a:spcPct val="80000"/>
              </a:lnSpc>
              <a:spcAft>
                <a:spcPct val="50000"/>
              </a:spcAft>
            </a:pPr>
            <a:r>
              <a:rPr lang="en-US" sz="2800" b="1" dirty="0"/>
              <a:t>Africa</a:t>
            </a:r>
            <a:r>
              <a:rPr lang="en-US" sz="2800" dirty="0"/>
              <a:t>  </a:t>
            </a:r>
          </a:p>
          <a:p>
            <a:pPr marL="682625" lvl="1" indent="-334963">
              <a:lnSpc>
                <a:spcPct val="80000"/>
              </a:lnSpc>
              <a:spcAft>
                <a:spcPct val="50000"/>
              </a:spcAft>
            </a:pPr>
            <a:r>
              <a:rPr lang="en-US" sz="2400" dirty="0"/>
              <a:t>Two native crops of Americas—corn, peanuts—still among most widely grown </a:t>
            </a:r>
          </a:p>
          <a:p>
            <a:pPr marL="231775" indent="-231775" algn="ctr">
              <a:lnSpc>
                <a:spcPct val="80000"/>
              </a:lnSpc>
              <a:spcAft>
                <a:spcPct val="50000"/>
              </a:spcAft>
            </a:pPr>
            <a:r>
              <a:rPr lang="en-US" sz="2400" b="1" dirty="0"/>
              <a:t>Scholars estimate one-third of all food crops grown in world are of American origin </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304800"/>
            <a:ext cx="3657600" cy="1143000"/>
          </a:xfrm>
        </p:spPr>
        <p:txBody>
          <a:bodyPr>
            <a:normAutofit fontScale="90000"/>
          </a:bodyPr>
          <a:lstStyle/>
          <a:p>
            <a:pPr eaLnBrk="1" fontAlgn="auto" hangingPunct="1">
              <a:spcAft>
                <a:spcPts val="0"/>
              </a:spcAft>
              <a:defRPr/>
            </a:pPr>
            <a:r>
              <a:rPr lang="en-US" dirty="0"/>
              <a:t>“Old World” Diseases</a:t>
            </a:r>
          </a:p>
        </p:txBody>
      </p:sp>
      <p:sp>
        <p:nvSpPr>
          <p:cNvPr id="18435" name="Rectangle 3"/>
          <p:cNvSpPr>
            <a:spLocks noGrp="1" noChangeArrowheads="1"/>
          </p:cNvSpPr>
          <p:nvPr>
            <p:ph type="body" sz="half" idx="1"/>
          </p:nvPr>
        </p:nvSpPr>
        <p:spPr/>
        <p:txBody>
          <a:bodyPr/>
          <a:lstStyle/>
          <a:p>
            <a:pPr eaLnBrk="1" hangingPunct="1">
              <a:lnSpc>
                <a:spcPct val="90000"/>
              </a:lnSpc>
            </a:pPr>
            <a:r>
              <a:rPr lang="en-US" smtClean="0"/>
              <a:t>Smallpox</a:t>
            </a:r>
          </a:p>
          <a:p>
            <a:pPr eaLnBrk="1" hangingPunct="1">
              <a:lnSpc>
                <a:spcPct val="90000"/>
              </a:lnSpc>
            </a:pPr>
            <a:r>
              <a:rPr lang="en-US" smtClean="0"/>
              <a:t>Measles</a:t>
            </a:r>
          </a:p>
          <a:p>
            <a:pPr eaLnBrk="1" hangingPunct="1">
              <a:lnSpc>
                <a:spcPct val="90000"/>
              </a:lnSpc>
            </a:pPr>
            <a:r>
              <a:rPr lang="en-US" smtClean="0"/>
              <a:t>Diphteria</a:t>
            </a:r>
          </a:p>
          <a:p>
            <a:pPr eaLnBrk="1" hangingPunct="1">
              <a:lnSpc>
                <a:spcPct val="90000"/>
              </a:lnSpc>
            </a:pPr>
            <a:r>
              <a:rPr lang="en-US" smtClean="0"/>
              <a:t>Chicken Pox</a:t>
            </a:r>
          </a:p>
          <a:p>
            <a:pPr eaLnBrk="1" hangingPunct="1">
              <a:lnSpc>
                <a:spcPct val="90000"/>
              </a:lnSpc>
            </a:pPr>
            <a:r>
              <a:rPr lang="en-US" smtClean="0"/>
              <a:t>Bubonic Plague</a:t>
            </a:r>
          </a:p>
          <a:p>
            <a:pPr eaLnBrk="1" hangingPunct="1">
              <a:lnSpc>
                <a:spcPct val="90000"/>
              </a:lnSpc>
            </a:pPr>
            <a:r>
              <a:rPr lang="en-US" smtClean="0"/>
              <a:t>Influenza</a:t>
            </a:r>
          </a:p>
          <a:p>
            <a:pPr eaLnBrk="1" hangingPunct="1">
              <a:lnSpc>
                <a:spcPct val="90000"/>
              </a:lnSpc>
            </a:pPr>
            <a:r>
              <a:rPr lang="en-US" smtClean="0"/>
              <a:t>Cholera</a:t>
            </a:r>
          </a:p>
          <a:p>
            <a:pPr eaLnBrk="1" hangingPunct="1">
              <a:lnSpc>
                <a:spcPct val="90000"/>
              </a:lnSpc>
            </a:pPr>
            <a:r>
              <a:rPr lang="en-US" smtClean="0"/>
              <a:t>Malaria</a:t>
            </a:r>
          </a:p>
        </p:txBody>
      </p:sp>
      <p:sp>
        <p:nvSpPr>
          <p:cNvPr id="5" name="Rectangle 3"/>
          <p:cNvSpPr txBox="1">
            <a:spLocks noChangeArrowheads="1"/>
          </p:cNvSpPr>
          <p:nvPr/>
        </p:nvSpPr>
        <p:spPr>
          <a:xfrm>
            <a:off x="5486400" y="1600200"/>
            <a:ext cx="31242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Syphillis</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Hepatitis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Polio</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Tuberculosis</a:t>
            </a:r>
          </a:p>
        </p:txBody>
      </p:sp>
      <p:sp>
        <p:nvSpPr>
          <p:cNvPr id="7" name="Rectangle 2"/>
          <p:cNvSpPr txBox="1">
            <a:spLocks noChangeArrowheads="1"/>
          </p:cNvSpPr>
          <p:nvPr/>
        </p:nvSpPr>
        <p:spPr>
          <a:xfrm>
            <a:off x="4419600" y="228600"/>
            <a:ext cx="38862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“New World” Diseases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152400" y="304800"/>
            <a:ext cx="8763000" cy="2677656"/>
          </a:xfrm>
          <a:prstGeom prst="rect">
            <a:avLst/>
          </a:prstGeom>
          <a:noFill/>
          <a:ln w="9525">
            <a:noFill/>
            <a:miter lim="800000"/>
            <a:headEnd/>
            <a:tailEnd/>
          </a:ln>
        </p:spPr>
        <p:txBody>
          <a:bodyPr wrap="square">
            <a:spAutoFit/>
          </a:bodyPr>
          <a:lstStyle/>
          <a:p>
            <a:pPr marL="233363" indent="-233363">
              <a:spcAft>
                <a:spcPct val="50000"/>
              </a:spcAft>
            </a:pPr>
            <a:r>
              <a:rPr lang="en-US" sz="3200" b="1" dirty="0"/>
              <a:t>The Introduction of New </a:t>
            </a:r>
            <a:r>
              <a:rPr lang="en-US" sz="3200" b="1" dirty="0" smtClean="0"/>
              <a:t>Diseases to the Americas</a:t>
            </a:r>
            <a:endParaRPr lang="en-US" sz="3200" b="1" dirty="0"/>
          </a:p>
          <a:p>
            <a:pPr marL="233363" indent="-233363">
              <a:spcAft>
                <a:spcPct val="50000"/>
              </a:spcAft>
              <a:buFontTx/>
              <a:buChar char="•"/>
            </a:pPr>
            <a:r>
              <a:rPr lang="en-US" sz="2400" dirty="0"/>
              <a:t>Native Americans had no natural resistance to European diseases</a:t>
            </a:r>
          </a:p>
          <a:p>
            <a:pPr marL="233363" indent="-233363">
              <a:spcAft>
                <a:spcPct val="50000"/>
              </a:spcAft>
              <a:buFontTx/>
              <a:buChar char="•"/>
            </a:pPr>
            <a:r>
              <a:rPr lang="en-US" sz="2400" dirty="0"/>
              <a:t>Smallpox, measles, influenza, malaria killed millions </a:t>
            </a:r>
          </a:p>
          <a:p>
            <a:pPr marL="233363" indent="-233363">
              <a:spcAft>
                <a:spcPct val="50000"/>
              </a:spcAft>
              <a:buFontTx/>
              <a:buChar char="•"/>
            </a:pPr>
            <a:r>
              <a:rPr lang="en-US" sz="2400" dirty="0"/>
              <a:t>Population of central Mexico may have decreased by more than 30 percent in the 10 years following first contact with Europeans</a:t>
            </a:r>
          </a:p>
        </p:txBody>
      </p:sp>
      <p:sp>
        <p:nvSpPr>
          <p:cNvPr id="19459" name="Rectangle 5"/>
          <p:cNvSpPr>
            <a:spLocks noChangeArrowheads="1"/>
          </p:cNvSpPr>
          <p:nvPr/>
        </p:nvSpPr>
        <p:spPr bwMode="auto">
          <a:xfrm>
            <a:off x="228600" y="3124200"/>
            <a:ext cx="8572500" cy="3416320"/>
          </a:xfrm>
          <a:prstGeom prst="rect">
            <a:avLst/>
          </a:prstGeom>
          <a:noFill/>
          <a:ln w="9525">
            <a:noFill/>
            <a:miter lim="800000"/>
            <a:headEnd/>
            <a:tailEnd/>
          </a:ln>
        </p:spPr>
        <p:txBody>
          <a:bodyPr>
            <a:spAutoFit/>
          </a:bodyPr>
          <a:lstStyle/>
          <a:p>
            <a:pPr marL="233363" indent="-233363">
              <a:spcAft>
                <a:spcPct val="50000"/>
              </a:spcAft>
            </a:pPr>
            <a:r>
              <a:rPr lang="en-US" sz="2400" b="1" dirty="0"/>
              <a:t>Devastating Impact</a:t>
            </a:r>
          </a:p>
          <a:p>
            <a:pPr marL="233363" indent="-233363">
              <a:spcAft>
                <a:spcPct val="50000"/>
              </a:spcAft>
              <a:buFontTx/>
              <a:buChar char="•"/>
            </a:pPr>
            <a:r>
              <a:rPr lang="en-US" sz="2400" dirty="0"/>
              <a:t>Native American population continued to decline for centuries</a:t>
            </a:r>
          </a:p>
          <a:p>
            <a:pPr marL="233363" indent="-233363">
              <a:spcAft>
                <a:spcPct val="50000"/>
              </a:spcAft>
              <a:buFontTx/>
              <a:buChar char="•"/>
            </a:pPr>
            <a:r>
              <a:rPr lang="en-US" sz="2400" dirty="0"/>
              <a:t>Inca Empire decreased from 13 million in 1492 to 2 million in 1600</a:t>
            </a:r>
          </a:p>
          <a:p>
            <a:pPr marL="233363" indent="-233363">
              <a:spcAft>
                <a:spcPct val="50000"/>
              </a:spcAft>
              <a:buFontTx/>
              <a:buChar char="•"/>
            </a:pPr>
            <a:r>
              <a:rPr lang="en-US" sz="2400" dirty="0"/>
              <a:t>North American population fell from 2 million in 1492 to 500,000 in 1900—but disease not only factor in decrease of population</a:t>
            </a:r>
          </a:p>
          <a:p>
            <a:pPr marL="233363" indent="-233363">
              <a:spcAft>
                <a:spcPct val="50000"/>
              </a:spcAft>
              <a:buFontTx/>
              <a:buChar char="•"/>
            </a:pPr>
            <a:r>
              <a:rPr lang="en-US" sz="2400" dirty="0"/>
              <a:t>Intermittent warfare, other violence also contributed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5"/>
          <p:cNvSpPr txBox="1">
            <a:spLocks noChangeArrowheads="1"/>
          </p:cNvSpPr>
          <p:nvPr/>
        </p:nvSpPr>
        <p:spPr bwMode="auto">
          <a:xfrm>
            <a:off x="4787900" y="333375"/>
            <a:ext cx="4103688" cy="1476375"/>
          </a:xfrm>
          <a:prstGeom prst="rect">
            <a:avLst/>
          </a:prstGeom>
          <a:noFill/>
          <a:ln w="9525">
            <a:solidFill>
              <a:schemeClr val="tx1"/>
            </a:solidFill>
            <a:miter lim="800000"/>
            <a:headEnd/>
            <a:tailEnd/>
          </a:ln>
        </p:spPr>
        <p:txBody>
          <a:bodyPr>
            <a:spAutoFit/>
          </a:bodyPr>
          <a:lstStyle/>
          <a:p>
            <a:pPr>
              <a:spcBef>
                <a:spcPct val="50000"/>
              </a:spcBef>
            </a:pPr>
            <a:r>
              <a:rPr lang="en-US" b="1"/>
              <a:t>Immediate Causes:</a:t>
            </a:r>
          </a:p>
          <a:p>
            <a:pPr>
              <a:spcBef>
                <a:spcPct val="50000"/>
              </a:spcBef>
              <a:buFontTx/>
              <a:buChar char="•"/>
            </a:pPr>
            <a:r>
              <a:rPr lang="en-US"/>
              <a:t>Europeans arrive in the Americas</a:t>
            </a:r>
          </a:p>
          <a:p>
            <a:pPr>
              <a:spcBef>
                <a:spcPct val="50000"/>
              </a:spcBef>
              <a:buFontTx/>
              <a:buChar char="•"/>
            </a:pPr>
            <a:r>
              <a:rPr lang="en-US"/>
              <a:t>Europeans bring new plants, animals and diseases to the Americas</a:t>
            </a:r>
          </a:p>
        </p:txBody>
      </p:sp>
      <p:sp>
        <p:nvSpPr>
          <p:cNvPr id="22531" name="Text Box 6"/>
          <p:cNvSpPr txBox="1">
            <a:spLocks noChangeArrowheads="1"/>
          </p:cNvSpPr>
          <p:nvPr/>
        </p:nvSpPr>
        <p:spPr bwMode="auto">
          <a:xfrm>
            <a:off x="323850" y="4221163"/>
            <a:ext cx="4356100" cy="2301875"/>
          </a:xfrm>
          <a:prstGeom prst="rect">
            <a:avLst/>
          </a:prstGeom>
          <a:noFill/>
          <a:ln w="9525">
            <a:solidFill>
              <a:schemeClr val="tx1"/>
            </a:solidFill>
            <a:miter lim="800000"/>
            <a:headEnd/>
            <a:tailEnd/>
          </a:ln>
        </p:spPr>
        <p:txBody>
          <a:bodyPr>
            <a:spAutoFit/>
          </a:bodyPr>
          <a:lstStyle/>
          <a:p>
            <a:pPr>
              <a:spcBef>
                <a:spcPct val="50000"/>
              </a:spcBef>
            </a:pPr>
            <a:r>
              <a:rPr lang="en-US" sz="1600" b="1"/>
              <a:t>Immediate Effects:</a:t>
            </a:r>
          </a:p>
          <a:p>
            <a:pPr>
              <a:spcBef>
                <a:spcPct val="50000"/>
              </a:spcBef>
              <a:buFontTx/>
              <a:buChar char="•"/>
            </a:pPr>
            <a:r>
              <a:rPr lang="en-US" sz="1600"/>
              <a:t>Spanish conquer Aztecs and Incas</a:t>
            </a:r>
          </a:p>
          <a:p>
            <a:pPr>
              <a:spcBef>
                <a:spcPct val="50000"/>
              </a:spcBef>
              <a:buFontTx/>
              <a:buChar char="•"/>
            </a:pPr>
            <a:r>
              <a:rPr lang="en-US" sz="1600"/>
              <a:t>Native Americans die of European diseases</a:t>
            </a:r>
          </a:p>
          <a:p>
            <a:pPr>
              <a:spcBef>
                <a:spcPct val="50000"/>
              </a:spcBef>
              <a:buFontTx/>
              <a:buChar char="•"/>
            </a:pPr>
            <a:r>
              <a:rPr lang="en-US" sz="1600"/>
              <a:t>Enslaved Africans are brought to the Americas</a:t>
            </a:r>
          </a:p>
          <a:p>
            <a:pPr>
              <a:spcBef>
                <a:spcPct val="50000"/>
              </a:spcBef>
              <a:buFontTx/>
              <a:buChar char="•"/>
            </a:pPr>
            <a:r>
              <a:rPr lang="en-US" sz="1600"/>
              <a:t>American foods are introduced to other parts of the world</a:t>
            </a:r>
          </a:p>
        </p:txBody>
      </p:sp>
      <p:sp>
        <p:nvSpPr>
          <p:cNvPr id="22532" name="Text Box 7"/>
          <p:cNvSpPr txBox="1">
            <a:spLocks noChangeArrowheads="1"/>
          </p:cNvSpPr>
          <p:nvPr/>
        </p:nvSpPr>
        <p:spPr bwMode="auto">
          <a:xfrm>
            <a:off x="5003800" y="4149725"/>
            <a:ext cx="3817938" cy="2424113"/>
          </a:xfrm>
          <a:prstGeom prst="rect">
            <a:avLst/>
          </a:prstGeom>
          <a:noFill/>
          <a:ln w="9525">
            <a:solidFill>
              <a:schemeClr val="tx1"/>
            </a:solidFill>
            <a:miter lim="800000"/>
            <a:headEnd/>
            <a:tailEnd/>
          </a:ln>
        </p:spPr>
        <p:txBody>
          <a:bodyPr>
            <a:spAutoFit/>
          </a:bodyPr>
          <a:lstStyle/>
          <a:p>
            <a:pPr>
              <a:spcBef>
                <a:spcPct val="50000"/>
              </a:spcBef>
            </a:pPr>
            <a:r>
              <a:rPr lang="en-US" sz="1600" b="1"/>
              <a:t>Long Term Effects:</a:t>
            </a:r>
          </a:p>
          <a:p>
            <a:pPr>
              <a:spcBef>
                <a:spcPct val="50000"/>
              </a:spcBef>
              <a:buFontTx/>
              <a:buChar char="•"/>
            </a:pPr>
            <a:r>
              <a:rPr lang="en-US" sz="1600"/>
              <a:t>Spread of products all around the world</a:t>
            </a:r>
          </a:p>
          <a:p>
            <a:pPr>
              <a:spcBef>
                <a:spcPct val="50000"/>
              </a:spcBef>
              <a:buFontTx/>
              <a:buChar char="•"/>
            </a:pPr>
            <a:r>
              <a:rPr lang="en-US" sz="1600"/>
              <a:t>Population growth in Europe, Asia, and Africa</a:t>
            </a:r>
          </a:p>
          <a:p>
            <a:pPr>
              <a:spcBef>
                <a:spcPct val="50000"/>
              </a:spcBef>
              <a:buFontTx/>
              <a:buChar char="•"/>
            </a:pPr>
            <a:r>
              <a:rPr lang="en-US" sz="1600"/>
              <a:t>Cultural diffusion</a:t>
            </a:r>
          </a:p>
          <a:p>
            <a:pPr>
              <a:spcBef>
                <a:spcPct val="50000"/>
              </a:spcBef>
              <a:buFontTx/>
              <a:buChar char="•"/>
            </a:pPr>
            <a:r>
              <a:rPr lang="en-US" sz="1600"/>
              <a:t>Migration from Europe to the Americas</a:t>
            </a:r>
          </a:p>
          <a:p>
            <a:pPr>
              <a:spcBef>
                <a:spcPct val="50000"/>
              </a:spcBef>
              <a:buFontTx/>
              <a:buChar char="•"/>
            </a:pPr>
            <a:r>
              <a:rPr lang="en-US" sz="1600"/>
              <a:t>Growth of Capitalism</a:t>
            </a:r>
          </a:p>
        </p:txBody>
      </p:sp>
      <p:sp>
        <p:nvSpPr>
          <p:cNvPr id="22533" name="Text Box 8"/>
          <p:cNvSpPr txBox="1">
            <a:spLocks noChangeArrowheads="1"/>
          </p:cNvSpPr>
          <p:nvPr/>
        </p:nvSpPr>
        <p:spPr bwMode="auto">
          <a:xfrm>
            <a:off x="323850" y="404813"/>
            <a:ext cx="2447925" cy="1614487"/>
          </a:xfrm>
          <a:prstGeom prst="rect">
            <a:avLst/>
          </a:prstGeom>
          <a:noFill/>
          <a:ln w="9525">
            <a:solidFill>
              <a:schemeClr val="tx1"/>
            </a:solidFill>
            <a:miter lim="800000"/>
            <a:headEnd/>
            <a:tailEnd/>
          </a:ln>
        </p:spPr>
        <p:txBody>
          <a:bodyPr>
            <a:spAutoFit/>
          </a:bodyPr>
          <a:lstStyle/>
          <a:p>
            <a:pPr>
              <a:spcBef>
                <a:spcPct val="50000"/>
              </a:spcBef>
            </a:pPr>
            <a:r>
              <a:rPr lang="en-US" b="1"/>
              <a:t>Long Term Causes:</a:t>
            </a:r>
          </a:p>
          <a:p>
            <a:pPr>
              <a:spcBef>
                <a:spcPct val="50000"/>
              </a:spcBef>
              <a:buFontTx/>
              <a:buChar char="•"/>
            </a:pPr>
            <a:r>
              <a:rPr lang="en-US"/>
              <a:t>God</a:t>
            </a:r>
          </a:p>
          <a:p>
            <a:pPr>
              <a:spcBef>
                <a:spcPct val="50000"/>
              </a:spcBef>
              <a:buFontTx/>
              <a:buChar char="•"/>
            </a:pPr>
            <a:r>
              <a:rPr lang="en-US"/>
              <a:t>Gold</a:t>
            </a:r>
          </a:p>
          <a:p>
            <a:pPr>
              <a:spcBef>
                <a:spcPct val="50000"/>
              </a:spcBef>
              <a:buFontTx/>
              <a:buChar char="•"/>
            </a:pPr>
            <a:r>
              <a:rPr lang="en-US"/>
              <a:t>Glory</a:t>
            </a:r>
          </a:p>
        </p:txBody>
      </p:sp>
      <p:sp>
        <p:nvSpPr>
          <p:cNvPr id="22534" name="AutoShape 9"/>
          <p:cNvSpPr>
            <a:spLocks noChangeArrowheads="1"/>
          </p:cNvSpPr>
          <p:nvPr/>
        </p:nvSpPr>
        <p:spPr bwMode="auto">
          <a:xfrm rot="2700000">
            <a:off x="2412206" y="1412082"/>
            <a:ext cx="3527425" cy="2808288"/>
          </a:xfrm>
          <a:custGeom>
            <a:avLst/>
            <a:gdLst>
              <a:gd name="T0" fmla="*/ 2147483647 w 21600"/>
              <a:gd name="T1" fmla="*/ 2147483647 h 21600"/>
              <a:gd name="T2" fmla="*/ 2147483647 w 21600"/>
              <a:gd name="T3" fmla="*/ 2147483647 h 21600"/>
              <a:gd name="T4" fmla="*/ 0 w 21600"/>
              <a:gd name="T5" fmla="*/ 2147483647 h 21600"/>
              <a:gd name="T6" fmla="*/ 2147483647 w 21600"/>
              <a:gd name="T7" fmla="*/ 0 h 21600"/>
              <a:gd name="T8" fmla="*/ 0 60000 65536"/>
              <a:gd name="T9" fmla="*/ 5898240 60000 65536"/>
              <a:gd name="T10" fmla="*/ 11796480 60000 65536"/>
              <a:gd name="T11" fmla="*/ 17694720 60000 65536"/>
              <a:gd name="T12" fmla="*/ 5400 w 21600"/>
              <a:gd name="T13" fmla="*/ 5400 h 21600"/>
              <a:gd name="T14" fmla="*/ 16200 w 21600"/>
              <a:gd name="T15" fmla="*/ 16200 h 21600"/>
            </a:gdLst>
            <a:ahLst/>
            <a:cxnLst>
              <a:cxn ang="T8">
                <a:pos x="T0" y="T1"/>
              </a:cxn>
              <a:cxn ang="T9">
                <a:pos x="T2" y="T3"/>
              </a:cxn>
              <a:cxn ang="T10">
                <a:pos x="T4" y="T5"/>
              </a:cxn>
              <a:cxn ang="T11">
                <a:pos x="T6" y="T7"/>
              </a:cxn>
            </a:cxnLst>
            <a:rect l="T12" t="T13" r="T14" b="T15"/>
            <a:pathLst>
              <a:path w="21600" h="21600">
                <a:moveTo>
                  <a:pt x="5400" y="5400"/>
                </a:moveTo>
                <a:lnTo>
                  <a:pt x="9450" y="5400"/>
                </a:lnTo>
                <a:lnTo>
                  <a:pt x="9450" y="2700"/>
                </a:lnTo>
                <a:lnTo>
                  <a:pt x="8100" y="2700"/>
                </a:lnTo>
                <a:lnTo>
                  <a:pt x="10800" y="0"/>
                </a:lnTo>
                <a:lnTo>
                  <a:pt x="13500" y="2700"/>
                </a:lnTo>
                <a:lnTo>
                  <a:pt x="12150" y="2700"/>
                </a:lnTo>
                <a:lnTo>
                  <a:pt x="12150" y="5400"/>
                </a:lnTo>
                <a:lnTo>
                  <a:pt x="16200" y="5400"/>
                </a:lnTo>
                <a:lnTo>
                  <a:pt x="16200" y="9450"/>
                </a:lnTo>
                <a:lnTo>
                  <a:pt x="18900" y="9450"/>
                </a:lnTo>
                <a:lnTo>
                  <a:pt x="18900" y="8100"/>
                </a:lnTo>
                <a:lnTo>
                  <a:pt x="21600" y="10800"/>
                </a:lnTo>
                <a:lnTo>
                  <a:pt x="18900" y="13500"/>
                </a:lnTo>
                <a:lnTo>
                  <a:pt x="18900" y="12150"/>
                </a:lnTo>
                <a:lnTo>
                  <a:pt x="16200" y="12150"/>
                </a:lnTo>
                <a:lnTo>
                  <a:pt x="16200" y="16200"/>
                </a:lnTo>
                <a:lnTo>
                  <a:pt x="12150" y="16200"/>
                </a:lnTo>
                <a:lnTo>
                  <a:pt x="12150" y="18900"/>
                </a:lnTo>
                <a:lnTo>
                  <a:pt x="13500" y="18900"/>
                </a:lnTo>
                <a:lnTo>
                  <a:pt x="10800" y="21600"/>
                </a:lnTo>
                <a:lnTo>
                  <a:pt x="8100" y="18900"/>
                </a:lnTo>
                <a:lnTo>
                  <a:pt x="9450" y="18900"/>
                </a:lnTo>
                <a:lnTo>
                  <a:pt x="9450" y="16200"/>
                </a:lnTo>
                <a:lnTo>
                  <a:pt x="5400" y="16200"/>
                </a:lnTo>
                <a:lnTo>
                  <a:pt x="5400" y="12150"/>
                </a:lnTo>
                <a:lnTo>
                  <a:pt x="2700" y="12150"/>
                </a:lnTo>
                <a:lnTo>
                  <a:pt x="2700" y="13500"/>
                </a:lnTo>
                <a:lnTo>
                  <a:pt x="0" y="10800"/>
                </a:lnTo>
                <a:lnTo>
                  <a:pt x="2700" y="8100"/>
                </a:lnTo>
                <a:lnTo>
                  <a:pt x="2700" y="9450"/>
                </a:lnTo>
                <a:lnTo>
                  <a:pt x="5400" y="945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22535" name="Text Box 10"/>
          <p:cNvSpPr txBox="1">
            <a:spLocks noChangeArrowheads="1"/>
          </p:cNvSpPr>
          <p:nvPr/>
        </p:nvSpPr>
        <p:spPr bwMode="auto">
          <a:xfrm>
            <a:off x="2843213" y="2636838"/>
            <a:ext cx="2808287" cy="366712"/>
          </a:xfrm>
          <a:prstGeom prst="rect">
            <a:avLst/>
          </a:prstGeom>
          <a:noFill/>
          <a:ln w="9525">
            <a:noFill/>
            <a:miter lim="800000"/>
            <a:headEnd/>
            <a:tailEnd/>
          </a:ln>
        </p:spPr>
        <p:txBody>
          <a:bodyPr>
            <a:spAutoFit/>
          </a:bodyPr>
          <a:lstStyle/>
          <a:p>
            <a:pPr>
              <a:spcBef>
                <a:spcPct val="50000"/>
              </a:spcBef>
            </a:pPr>
            <a:endParaRPr lang="en-US"/>
          </a:p>
        </p:txBody>
      </p:sp>
      <p:sp>
        <p:nvSpPr>
          <p:cNvPr id="22536" name="Text Box 12"/>
          <p:cNvSpPr txBox="1">
            <a:spLocks noChangeArrowheads="1"/>
          </p:cNvSpPr>
          <p:nvPr/>
        </p:nvSpPr>
        <p:spPr bwMode="auto">
          <a:xfrm>
            <a:off x="2700338" y="2420938"/>
            <a:ext cx="2952750" cy="779462"/>
          </a:xfrm>
          <a:prstGeom prst="rect">
            <a:avLst/>
          </a:prstGeom>
          <a:noFill/>
          <a:ln w="9525">
            <a:noFill/>
            <a:miter lim="800000"/>
            <a:headEnd/>
            <a:tailEnd/>
          </a:ln>
        </p:spPr>
        <p:txBody>
          <a:bodyPr>
            <a:spAutoFit/>
          </a:bodyPr>
          <a:lstStyle/>
          <a:p>
            <a:pPr algn="ctr">
              <a:spcBef>
                <a:spcPct val="50000"/>
              </a:spcBef>
            </a:pPr>
            <a:r>
              <a:rPr lang="en-US" b="1"/>
              <a:t>Columbian </a:t>
            </a:r>
          </a:p>
          <a:p>
            <a:pPr algn="ctr">
              <a:spcBef>
                <a:spcPct val="50000"/>
              </a:spcBef>
            </a:pPr>
            <a:r>
              <a:rPr lang="en-US" b="1"/>
              <a:t>Exchange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1173</TotalTime>
  <Words>648</Words>
  <Application>Microsoft Office PowerPoint</Application>
  <PresentationFormat>On-screen Show (4:3)</PresentationFormat>
  <Paragraphs>101</Paragraphs>
  <Slides>15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Bitmap Image</vt:lpstr>
      <vt:lpstr>Results of Exploration</vt:lpstr>
      <vt:lpstr>Columbian Exchange</vt:lpstr>
      <vt:lpstr>Animals to the “New World”</vt:lpstr>
      <vt:lpstr>Plants to the “New World”</vt:lpstr>
      <vt:lpstr>Plants to the “Old World”</vt:lpstr>
      <vt:lpstr>PowerPoint Presentation</vt:lpstr>
      <vt:lpstr>“Old World” Diseases</vt:lpstr>
      <vt:lpstr>PowerPoint Presentation</vt:lpstr>
      <vt:lpstr>PowerPoint Presentation</vt:lpstr>
      <vt:lpstr>Triangular Trade</vt:lpstr>
      <vt:lpstr>Triangular Trade</vt:lpstr>
      <vt:lpstr>Triangular Trade</vt:lpstr>
      <vt:lpstr>Triangular Trade</vt:lpstr>
      <vt:lpstr>Trade and Economic Power</vt:lpstr>
      <vt:lpstr>PowerPoint Presentation</vt:lpstr>
    </vt:vector>
  </TitlesOfParts>
  <Company>McGuffey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Exploration,  Scientific Revolution, and Enlightenment</dc:title>
  <dc:creator>litmanc</dc:creator>
  <cp:lastModifiedBy>Sachem Central School District</cp:lastModifiedBy>
  <cp:revision>21</cp:revision>
  <dcterms:created xsi:type="dcterms:W3CDTF">2013-01-06T00:07:02Z</dcterms:created>
  <dcterms:modified xsi:type="dcterms:W3CDTF">2018-04-25T12:20:13Z</dcterms:modified>
</cp:coreProperties>
</file>