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72" r:id="rId3"/>
    <p:sldId id="273" r:id="rId4"/>
    <p:sldId id="274" r:id="rId5"/>
    <p:sldId id="257" r:id="rId6"/>
    <p:sldId id="264" r:id="rId7"/>
    <p:sldId id="263" r:id="rId8"/>
    <p:sldId id="275" r:id="rId9"/>
    <p:sldId id="259"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5C647-7A8E-4A3B-884B-68C72C368E25}" type="datetimeFigureOut">
              <a:rPr lang="en-US" smtClean="0"/>
              <a:t>12/23/2016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11FF2-801D-497B-A118-48780EF07DC3}" type="slidenum">
              <a:rPr lang="en-US" smtClean="0"/>
              <a:t>‹#›</a:t>
            </a:fld>
            <a:endParaRPr lang="en-US"/>
          </a:p>
        </p:txBody>
      </p:sp>
    </p:spTree>
    <p:extLst>
      <p:ext uri="{BB962C8B-B14F-4D97-AF65-F5344CB8AC3E}">
        <p14:creationId xmlns:p14="http://schemas.microsoft.com/office/powerpoint/2010/main" val="388114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11FF2-801D-497B-A118-48780EF07DC3}" type="slidenum">
              <a:rPr lang="en-US" smtClean="0"/>
              <a:t>10</a:t>
            </a:fld>
            <a:endParaRPr lang="en-US"/>
          </a:p>
        </p:txBody>
      </p:sp>
    </p:spTree>
    <p:extLst>
      <p:ext uri="{BB962C8B-B14F-4D97-AF65-F5344CB8AC3E}">
        <p14:creationId xmlns:p14="http://schemas.microsoft.com/office/powerpoint/2010/main" val="320004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CC63337-669D-4E91-AEBD-8444C1B80682}" type="datetimeFigureOut">
              <a:rPr lang="en-US" smtClean="0"/>
              <a:pPr/>
              <a:t>12/23/2016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CC63337-669D-4E91-AEBD-8444C1B80682}" type="datetimeFigureOut">
              <a:rPr lang="en-US" smtClean="0"/>
              <a:pPr/>
              <a:t>12/23/2016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86F88C4-CABB-43B1-936F-E5B1223E9E67}"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6F88C4-CABB-43B1-936F-E5B1223E9E67}"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C63337-669D-4E91-AEBD-8444C1B80682}" type="datetimeFigureOut">
              <a:rPr lang="en-US" smtClean="0"/>
              <a:pPr/>
              <a:t>12/23/2016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6F88C4-CABB-43B1-936F-E5B1223E9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CC63337-669D-4E91-AEBD-8444C1B80682}" type="datetimeFigureOut">
              <a:rPr lang="en-US" smtClean="0"/>
              <a:pPr/>
              <a:t>12/23/2016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CC63337-669D-4E91-AEBD-8444C1B80682}" type="datetimeFigureOut">
              <a:rPr lang="en-US" smtClean="0"/>
              <a:pPr/>
              <a:t>12/23/2016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86F88C4-CABB-43B1-936F-E5B1223E9E67}"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CC63337-669D-4E91-AEBD-8444C1B80682}" type="datetimeFigureOut">
              <a:rPr lang="en-US" smtClean="0"/>
              <a:pPr/>
              <a:t>12/23/2016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86F88C4-CABB-43B1-936F-E5B1223E9E67}"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hsmun.nyc/docu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WRITING YOUR </a:t>
            </a:r>
            <a:br>
              <a:rPr lang="en-US" dirty="0" smtClean="0"/>
            </a:br>
            <a:r>
              <a:rPr lang="en-US" dirty="0" smtClean="0"/>
              <a:t>POSITION PAPER</a:t>
            </a:r>
            <a:endParaRPr lang="en-US" dirty="0"/>
          </a:p>
        </p:txBody>
      </p:sp>
      <p:sp>
        <p:nvSpPr>
          <p:cNvPr id="3" name="Subtitle 2"/>
          <p:cNvSpPr>
            <a:spLocks noGrp="1"/>
          </p:cNvSpPr>
          <p:nvPr>
            <p:ph type="subTitle" idx="1"/>
          </p:nvPr>
        </p:nvSpPr>
        <p:spPr>
          <a:xfrm>
            <a:off x="2133600" y="3810000"/>
            <a:ext cx="6560234" cy="1752600"/>
          </a:xfrm>
        </p:spPr>
        <p:txBody>
          <a:bodyPr>
            <a:normAutofit fontScale="92500" lnSpcReduction="10000"/>
          </a:bodyPr>
          <a:lstStyle/>
          <a:p>
            <a:endParaRPr lang="en-US" dirty="0" smtClean="0"/>
          </a:p>
          <a:p>
            <a:endParaRPr lang="en-US" dirty="0" smtClean="0"/>
          </a:p>
          <a:p>
            <a:r>
              <a:rPr lang="en-US" dirty="0" smtClean="0"/>
              <a:t>Dr. </a:t>
            </a:r>
            <a:r>
              <a:rPr lang="en-US" dirty="0" err="1" smtClean="0"/>
              <a:t>Afxendiou</a:t>
            </a:r>
            <a:endParaRPr lang="en-US" dirty="0" smtClean="0"/>
          </a:p>
          <a:p>
            <a:r>
              <a:rPr lang="en-US" dirty="0" smtClean="0"/>
              <a:t>Sachem North High School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r>
              <a:rPr lang="en-US" sz="4400" dirty="0" smtClean="0"/>
              <a:t>PARAGRAPH 3</a:t>
            </a:r>
            <a:endParaRPr lang="en-US" sz="4400" dirty="0"/>
          </a:p>
        </p:txBody>
      </p:sp>
      <p:sp>
        <p:nvSpPr>
          <p:cNvPr id="3" name="Content Placeholder 2"/>
          <p:cNvSpPr>
            <a:spLocks noGrp="1"/>
          </p:cNvSpPr>
          <p:nvPr>
            <p:ph idx="1"/>
          </p:nvPr>
        </p:nvSpPr>
        <p:spPr>
          <a:xfrm>
            <a:off x="228600" y="914400"/>
            <a:ext cx="8686800" cy="5410200"/>
          </a:xfrm>
        </p:spPr>
        <p:txBody>
          <a:bodyPr>
            <a:noAutofit/>
          </a:bodyPr>
          <a:lstStyle/>
          <a:p>
            <a:r>
              <a:rPr lang="en-US" dirty="0" smtClean="0">
                <a:latin typeface="Aparajita" pitchFamily="34" charset="0"/>
                <a:cs typeface="Aparajita" pitchFamily="34" charset="0"/>
              </a:rPr>
              <a:t>Recommendations </a:t>
            </a:r>
            <a:r>
              <a:rPr lang="en-US" dirty="0">
                <a:latin typeface="Aparajita" pitchFamily="34" charset="0"/>
                <a:cs typeface="Aparajita" pitchFamily="34" charset="0"/>
              </a:rPr>
              <a:t>for solutions</a:t>
            </a:r>
          </a:p>
          <a:p>
            <a:pPr lvl="1"/>
            <a:r>
              <a:rPr lang="en-US" sz="3200" dirty="0">
                <a:latin typeface="Aparajita" pitchFamily="34" charset="0"/>
                <a:cs typeface="Aparajita" pitchFamily="34" charset="0"/>
              </a:rPr>
              <a:t>Short term (alleviate the problem for now)</a:t>
            </a:r>
          </a:p>
          <a:p>
            <a:pPr lvl="1"/>
            <a:r>
              <a:rPr lang="en-US" sz="3200" dirty="0">
                <a:latin typeface="Aparajita" pitchFamily="34" charset="0"/>
                <a:cs typeface="Aparajita" pitchFamily="34" charset="0"/>
              </a:rPr>
              <a:t>Long term (how do we keep it from recurring)</a:t>
            </a:r>
          </a:p>
          <a:p>
            <a:pPr>
              <a:buNone/>
            </a:pPr>
            <a:r>
              <a:rPr lang="en-US" sz="2800" dirty="0" smtClean="0">
                <a:latin typeface="Aparajita" pitchFamily="34" charset="0"/>
                <a:cs typeface="Aparajita" pitchFamily="34" charset="0"/>
              </a:rPr>
              <a:t>Question </a:t>
            </a:r>
            <a:r>
              <a:rPr lang="en-US" sz="2800" dirty="0" smtClean="0">
                <a:latin typeface="Aparajita" pitchFamily="34" charset="0"/>
                <a:cs typeface="Aparajita" pitchFamily="34" charset="0"/>
              </a:rPr>
              <a:t>1: What ideas does  </a:t>
            </a:r>
            <a:r>
              <a:rPr lang="en-US" sz="2800" dirty="0" smtClean="0">
                <a:latin typeface="Aparajita" pitchFamily="34" charset="0"/>
                <a:cs typeface="Aparajita" pitchFamily="34" charset="0"/>
              </a:rPr>
              <a:t>[Pakistan’s-your </a:t>
            </a:r>
            <a:r>
              <a:rPr lang="en-US" sz="2800" dirty="0" smtClean="0">
                <a:latin typeface="Aparajita" pitchFamily="34" charset="0"/>
                <a:cs typeface="Aparajita" pitchFamily="34" charset="0"/>
              </a:rPr>
              <a:t>country’s] government support</a:t>
            </a:r>
            <a:r>
              <a:rPr lang="en-US" sz="2800" dirty="0">
                <a:latin typeface="Aparajita" pitchFamily="34" charset="0"/>
                <a:cs typeface="Aparajita" pitchFamily="34" charset="0"/>
              </a:rPr>
              <a:t>? Why does it support those ideas?</a:t>
            </a:r>
          </a:p>
          <a:p>
            <a:pPr marL="292100" lvl="1" indent="-292100">
              <a:spcBef>
                <a:spcPts val="0"/>
              </a:spcBef>
              <a:buClr>
                <a:schemeClr val="accent1"/>
              </a:buClr>
              <a:buSzPct val="70000"/>
              <a:buNone/>
            </a:pPr>
            <a:r>
              <a:rPr lang="en-US" sz="2800" dirty="0" smtClean="0">
                <a:latin typeface="Aparajita" pitchFamily="34" charset="0"/>
                <a:cs typeface="Aparajita" pitchFamily="34" charset="0"/>
              </a:rPr>
              <a:t>Question </a:t>
            </a:r>
            <a:r>
              <a:rPr lang="en-US" sz="2800" dirty="0">
                <a:latin typeface="Aparajita" pitchFamily="34" charset="0"/>
                <a:cs typeface="Aparajita" pitchFamily="34" charset="0"/>
              </a:rPr>
              <a:t>2: </a:t>
            </a:r>
            <a:r>
              <a:rPr lang="en-US" sz="2800" dirty="0" smtClean="0">
                <a:latin typeface="Aparajita" pitchFamily="34" charset="0"/>
                <a:cs typeface="Aparajita" pitchFamily="34" charset="0"/>
              </a:rPr>
              <a:t>What </a:t>
            </a:r>
            <a:r>
              <a:rPr lang="en-US" sz="2800" dirty="0">
                <a:latin typeface="Aparajita" pitchFamily="34" charset="0"/>
                <a:cs typeface="Aparajita" pitchFamily="34" charset="0"/>
              </a:rPr>
              <a:t>is needed to be done immediately</a:t>
            </a:r>
            <a:r>
              <a:rPr lang="en-US" sz="2800" dirty="0" smtClean="0">
                <a:latin typeface="Aparajita" pitchFamily="34" charset="0"/>
                <a:cs typeface="Aparajita" pitchFamily="34" charset="0"/>
              </a:rPr>
              <a:t>? </a:t>
            </a:r>
            <a:r>
              <a:rPr lang="en-US" sz="2800" dirty="0">
                <a:latin typeface="Aparajita" pitchFamily="34" charset="0"/>
                <a:cs typeface="Aparajita" pitchFamily="34" charset="0"/>
              </a:rPr>
              <a:t>Who is able to act?</a:t>
            </a:r>
          </a:p>
          <a:p>
            <a:pPr marL="292100" lvl="1" indent="-292100">
              <a:spcBef>
                <a:spcPts val="0"/>
              </a:spcBef>
              <a:buClr>
                <a:schemeClr val="accent1"/>
              </a:buClr>
              <a:buSzPct val="70000"/>
              <a:buNone/>
            </a:pPr>
            <a:r>
              <a:rPr lang="en-US" sz="2800" dirty="0" smtClean="0">
                <a:latin typeface="Aparajita" pitchFamily="34" charset="0"/>
                <a:cs typeface="Aparajita" pitchFamily="34" charset="0"/>
              </a:rPr>
              <a:t>Question </a:t>
            </a:r>
            <a:r>
              <a:rPr lang="en-US" sz="2800" dirty="0" smtClean="0">
                <a:latin typeface="Aparajita" pitchFamily="34" charset="0"/>
                <a:cs typeface="Aparajita" pitchFamily="34" charset="0"/>
              </a:rPr>
              <a:t>3: </a:t>
            </a:r>
            <a:r>
              <a:rPr lang="en-US" sz="2800" dirty="0">
                <a:latin typeface="Aparajita" pitchFamily="34" charset="0"/>
                <a:cs typeface="Aparajita" pitchFamily="34" charset="0"/>
              </a:rPr>
              <a:t>What is needed to be done to take care of the problem for a long time, perhaps forever? What is [your country’s] proposal as to what is to be done in the long term, by whom and how?</a:t>
            </a:r>
          </a:p>
          <a:p>
            <a:pPr>
              <a:buNone/>
            </a:pPr>
            <a:r>
              <a:rPr lang="en-US" sz="2800" dirty="0" smtClean="0">
                <a:latin typeface="Aparajita" pitchFamily="34" charset="0"/>
                <a:cs typeface="Aparajita" pitchFamily="34" charset="0"/>
              </a:rPr>
              <a:t>Question </a:t>
            </a:r>
            <a:r>
              <a:rPr lang="en-US" sz="2800" dirty="0" smtClean="0">
                <a:latin typeface="Aparajita" pitchFamily="34" charset="0"/>
                <a:cs typeface="Aparajita" pitchFamily="34" charset="0"/>
              </a:rPr>
              <a:t>4: </a:t>
            </a:r>
            <a:r>
              <a:rPr lang="en-US" sz="2800" dirty="0">
                <a:latin typeface="Aparajita" pitchFamily="34" charset="0"/>
                <a:cs typeface="Aparajita" pitchFamily="34" charset="0"/>
              </a:rPr>
              <a:t>Does your country have any support (from other countries, from past UN resolutions, decisions, etc.)?</a:t>
            </a:r>
          </a:p>
          <a:p>
            <a:pPr>
              <a:buNone/>
            </a:pPr>
            <a:r>
              <a:rPr lang="en-US" sz="2800" dirty="0">
                <a:latin typeface="Aparajita" pitchFamily="34" charset="0"/>
                <a:cs typeface="Aparajita" pitchFamily="34" charset="0"/>
              </a:rPr>
              <a:t>Question 5: Who </a:t>
            </a:r>
            <a:r>
              <a:rPr lang="en-US" sz="2800" dirty="0" smtClean="0">
                <a:latin typeface="Aparajita" pitchFamily="34" charset="0"/>
                <a:cs typeface="Aparajita" pitchFamily="34" charset="0"/>
              </a:rPr>
              <a:t>presents the biggest opposition? Who has opposing views</a:t>
            </a:r>
            <a:r>
              <a:rPr lang="en-US" sz="2800" dirty="0" smtClean="0">
                <a:latin typeface="Aparajita" pitchFamily="34" charset="0"/>
                <a:cs typeface="Aparajita"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YOUMAKE YOUR POSITION PAPER STRONGER?</a:t>
            </a:r>
            <a:endParaRPr lang="en-US" dirty="0"/>
          </a:p>
        </p:txBody>
      </p:sp>
      <p:sp>
        <p:nvSpPr>
          <p:cNvPr id="3" name="Content Placeholder 2"/>
          <p:cNvSpPr>
            <a:spLocks noGrp="1"/>
          </p:cNvSpPr>
          <p:nvPr>
            <p:ph idx="1"/>
          </p:nvPr>
        </p:nvSpPr>
        <p:spPr>
          <a:xfrm>
            <a:off x="457200" y="1646236"/>
            <a:ext cx="8229600" cy="4830763"/>
          </a:xfrm>
        </p:spPr>
        <p:txBody>
          <a:bodyPr>
            <a:normAutofit fontScale="70000" lnSpcReduction="20000"/>
          </a:bodyPr>
          <a:lstStyle/>
          <a:p>
            <a:r>
              <a:rPr lang="en-US" sz="4000" dirty="0" smtClean="0">
                <a:latin typeface="Aparajita" pitchFamily="34" charset="0"/>
                <a:cs typeface="Aparajita" pitchFamily="34" charset="0"/>
              </a:rPr>
              <a:t>Answer all the questions of the </a:t>
            </a:r>
            <a:r>
              <a:rPr lang="en-US" sz="4000" dirty="0" smtClean="0">
                <a:latin typeface="Aparajita" pitchFamily="34" charset="0"/>
                <a:cs typeface="Aparajita" pitchFamily="34" charset="0"/>
              </a:rPr>
              <a:t>3 </a:t>
            </a:r>
            <a:r>
              <a:rPr lang="en-US" sz="4000" dirty="0" smtClean="0">
                <a:latin typeface="Aparajita" pitchFamily="34" charset="0"/>
                <a:cs typeface="Aparajita" pitchFamily="34" charset="0"/>
              </a:rPr>
              <a:t>paragraphs that I gave you as a guide (but don’t limit yourself to just them)</a:t>
            </a:r>
          </a:p>
          <a:p>
            <a:r>
              <a:rPr lang="en-US" sz="4000" dirty="0">
                <a:latin typeface="Aparajita" pitchFamily="34" charset="0"/>
                <a:cs typeface="Aparajita" pitchFamily="34" charset="0"/>
              </a:rPr>
              <a:t>Focus your research on what is emphasized in the background guide. Sometimes it will contain questions to consider. Make sure that your position paper answers these questions</a:t>
            </a:r>
            <a:endParaRPr lang="en-US" sz="4000" dirty="0" smtClean="0">
              <a:latin typeface="Aparajita" pitchFamily="34" charset="0"/>
              <a:cs typeface="Aparajita" pitchFamily="34" charset="0"/>
            </a:endParaRPr>
          </a:p>
          <a:p>
            <a:r>
              <a:rPr lang="en-US" sz="4000" dirty="0" smtClean="0">
                <a:latin typeface="Aparajita" pitchFamily="34" charset="0"/>
                <a:cs typeface="Aparajita" pitchFamily="34" charset="0"/>
              </a:rPr>
              <a:t>Know the opposing argument</a:t>
            </a:r>
          </a:p>
          <a:p>
            <a:r>
              <a:rPr lang="en-US" sz="4000" dirty="0" smtClean="0">
                <a:latin typeface="Aparajita" pitchFamily="34" charset="0"/>
                <a:cs typeface="Aparajita" pitchFamily="34" charset="0"/>
              </a:rPr>
              <a:t>Know the opposing countries</a:t>
            </a:r>
          </a:p>
          <a:p>
            <a:r>
              <a:rPr lang="en-US" sz="4000" dirty="0" smtClean="0">
                <a:latin typeface="Aparajita" pitchFamily="34" charset="0"/>
                <a:cs typeface="Aparajita" pitchFamily="34" charset="0"/>
              </a:rPr>
              <a:t>Know who your allies are</a:t>
            </a:r>
          </a:p>
          <a:p>
            <a:r>
              <a:rPr lang="en-US" sz="4000" dirty="0" smtClean="0">
                <a:latin typeface="Aparajita" pitchFamily="34" charset="0"/>
                <a:cs typeface="Aparajita" pitchFamily="34" charset="0"/>
              </a:rPr>
              <a:t>Know what actions have already been taken, what discussions/negotiations were held</a:t>
            </a:r>
          </a:p>
          <a:p>
            <a:r>
              <a:rPr lang="en-US" sz="4000" dirty="0" smtClean="0">
                <a:latin typeface="Aparajita" pitchFamily="34" charset="0"/>
                <a:cs typeface="Aparajita" pitchFamily="34" charset="0"/>
              </a:rPr>
              <a:t>Stream line it, make it shorter without losing your arguments – write and re-write</a:t>
            </a:r>
          </a:p>
          <a:p>
            <a:r>
              <a:rPr lang="en-US" sz="4000" dirty="0" smtClean="0">
                <a:latin typeface="Aparajita" pitchFamily="34" charset="0"/>
                <a:cs typeface="Aparajita" pitchFamily="34" charset="0"/>
              </a:rPr>
              <a:t>Read it out loud to yourself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they want them?</a:t>
            </a:r>
          </a:p>
        </p:txBody>
      </p:sp>
      <p:sp>
        <p:nvSpPr>
          <p:cNvPr id="3" name="Content Placeholder 2"/>
          <p:cNvSpPr>
            <a:spLocks noGrp="1"/>
          </p:cNvSpPr>
          <p:nvPr>
            <p:ph idx="1"/>
          </p:nvPr>
        </p:nvSpPr>
        <p:spPr/>
        <p:txBody>
          <a:bodyPr/>
          <a:lstStyle/>
          <a:p>
            <a:r>
              <a:rPr lang="en-US" dirty="0" smtClean="0"/>
              <a:t>So </a:t>
            </a:r>
            <a:r>
              <a:rPr lang="en-US" dirty="0"/>
              <a:t>that staff members can read them and get a feel for the direction </a:t>
            </a:r>
            <a:r>
              <a:rPr lang="en-US" dirty="0" smtClean="0"/>
              <a:t>the debate </a:t>
            </a:r>
            <a:r>
              <a:rPr lang="en-US" dirty="0"/>
              <a:t>will </a:t>
            </a:r>
            <a:r>
              <a:rPr lang="en-US" dirty="0" smtClean="0"/>
              <a:t>take.</a:t>
            </a:r>
            <a:endParaRPr lang="en-US" dirty="0"/>
          </a:p>
          <a:p>
            <a:r>
              <a:rPr lang="en-US" dirty="0"/>
              <a:t>It is the best way to have well prepared delegates.  </a:t>
            </a:r>
            <a:endParaRPr lang="en-US" dirty="0" smtClean="0"/>
          </a:p>
          <a:p>
            <a:r>
              <a:rPr lang="en-US" dirty="0" smtClean="0"/>
              <a:t>Well </a:t>
            </a:r>
            <a:r>
              <a:rPr lang="en-US" dirty="0"/>
              <a:t>prepared delegates means better debates and higher quality of </a:t>
            </a:r>
            <a:r>
              <a:rPr lang="en-US" dirty="0" smtClean="0"/>
              <a:t>discussion.</a:t>
            </a:r>
          </a:p>
        </p:txBody>
      </p:sp>
    </p:spTree>
    <p:extLst>
      <p:ext uri="{BB962C8B-B14F-4D97-AF65-F5344CB8AC3E}">
        <p14:creationId xmlns:p14="http://schemas.microsoft.com/office/powerpoint/2010/main" val="2072922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would you want a position paper?</a:t>
            </a:r>
          </a:p>
        </p:txBody>
      </p:sp>
      <p:sp>
        <p:nvSpPr>
          <p:cNvPr id="3" name="Content Placeholder 2"/>
          <p:cNvSpPr>
            <a:spLocks noGrp="1"/>
          </p:cNvSpPr>
          <p:nvPr>
            <p:ph idx="1"/>
          </p:nvPr>
        </p:nvSpPr>
        <p:spPr/>
        <p:txBody>
          <a:bodyPr>
            <a:noAutofit/>
          </a:bodyPr>
          <a:lstStyle/>
          <a:p>
            <a:r>
              <a:rPr lang="en-US" dirty="0" smtClean="0">
                <a:latin typeface="Aparajita" pitchFamily="34" charset="0"/>
                <a:cs typeface="Aparajita" pitchFamily="34" charset="0"/>
              </a:rPr>
              <a:t>Definition says it all:</a:t>
            </a:r>
          </a:p>
          <a:p>
            <a:pPr lvl="1"/>
            <a:r>
              <a:rPr lang="en-US" sz="3200" dirty="0">
                <a:latin typeface="Aparajita" pitchFamily="34" charset="0"/>
                <a:cs typeface="Aparajita" pitchFamily="34" charset="0"/>
              </a:rPr>
              <a:t>an essay detailing your country's policies on the topics being discussed in your </a:t>
            </a:r>
            <a:r>
              <a:rPr lang="en-US" sz="3200" dirty="0" smtClean="0">
                <a:latin typeface="Aparajita" pitchFamily="34" charset="0"/>
                <a:cs typeface="Aparajita" pitchFamily="34" charset="0"/>
              </a:rPr>
              <a:t>committee; it </a:t>
            </a:r>
            <a:r>
              <a:rPr lang="en-US" sz="3200" dirty="0">
                <a:latin typeface="Aparajita" pitchFamily="34" charset="0"/>
                <a:cs typeface="Aparajita" pitchFamily="34" charset="0"/>
              </a:rPr>
              <a:t>is your </a:t>
            </a:r>
            <a:r>
              <a:rPr lang="en-US" sz="3200" dirty="0" smtClean="0">
                <a:latin typeface="Aparajita" pitchFamily="34" charset="0"/>
                <a:cs typeface="Aparajita" pitchFamily="34" charset="0"/>
              </a:rPr>
              <a:t>country’s </a:t>
            </a:r>
            <a:r>
              <a:rPr lang="en-US" sz="3200" dirty="0">
                <a:latin typeface="Aparajita" pitchFamily="34" charset="0"/>
                <a:cs typeface="Aparajita" pitchFamily="34" charset="0"/>
              </a:rPr>
              <a:t>response to the topic</a:t>
            </a:r>
            <a:r>
              <a:rPr lang="en-US" sz="3200" dirty="0" smtClean="0">
                <a:latin typeface="Aparajita" pitchFamily="34" charset="0"/>
                <a:cs typeface="Aparajita" pitchFamily="34" charset="0"/>
              </a:rPr>
              <a:t>.</a:t>
            </a:r>
          </a:p>
          <a:p>
            <a:r>
              <a:rPr lang="en-US" dirty="0" smtClean="0">
                <a:latin typeface="Aparajita" pitchFamily="34" charset="0"/>
                <a:cs typeface="Aparajita" pitchFamily="34" charset="0"/>
              </a:rPr>
              <a:t>Forces you to write an </a:t>
            </a:r>
            <a:r>
              <a:rPr lang="en-US" dirty="0">
                <a:latin typeface="Aparajita" pitchFamily="34" charset="0"/>
                <a:cs typeface="Aparajita" pitchFamily="34" charset="0"/>
              </a:rPr>
              <a:t>essay detailing your country's policies on the topics being discussed in your committee. </a:t>
            </a:r>
            <a:endParaRPr lang="en-US" dirty="0" smtClean="0">
              <a:latin typeface="Aparajita" pitchFamily="34" charset="0"/>
              <a:cs typeface="Aparajita" pitchFamily="34" charset="0"/>
            </a:endParaRPr>
          </a:p>
          <a:p>
            <a:r>
              <a:rPr lang="en-US" dirty="0">
                <a:latin typeface="Aparajita" pitchFamily="34" charset="0"/>
                <a:cs typeface="Aparajita" pitchFamily="34" charset="0"/>
              </a:rPr>
              <a:t>helps you organize your ideas so that you can share your country's position with the rest of the </a:t>
            </a:r>
            <a:r>
              <a:rPr lang="en-US" dirty="0" smtClean="0">
                <a:latin typeface="Aparajita" pitchFamily="34" charset="0"/>
                <a:cs typeface="Aparajita" pitchFamily="34" charset="0"/>
              </a:rPr>
              <a:t>committee</a:t>
            </a:r>
          </a:p>
          <a:p>
            <a:r>
              <a:rPr lang="en-US" dirty="0">
                <a:latin typeface="Aparajita" pitchFamily="34" charset="0"/>
                <a:cs typeface="Aparajita" pitchFamily="34" charset="0"/>
              </a:rPr>
              <a:t>You can use your position paper as your opening </a:t>
            </a:r>
            <a:r>
              <a:rPr lang="en-US" dirty="0" smtClean="0">
                <a:latin typeface="Aparajita" pitchFamily="34" charset="0"/>
                <a:cs typeface="Aparajita" pitchFamily="34" charset="0"/>
              </a:rPr>
              <a:t>remarks</a:t>
            </a: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176568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NHSMUN Position Paper directions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a:t>
            </a:r>
            <a:r>
              <a:rPr lang="en-US" dirty="0" smtClean="0">
                <a:hlinkClick r:id="rId2"/>
              </a:rPr>
              <a:t>www.nhsmun.nyc/documents</a:t>
            </a:r>
            <a:endParaRPr lang="en-US" dirty="0" smtClean="0"/>
          </a:p>
          <a:p>
            <a:r>
              <a:rPr lang="en-US" dirty="0" smtClean="0"/>
              <a:t>“Position </a:t>
            </a:r>
            <a:r>
              <a:rPr lang="en-US" dirty="0"/>
              <a:t>papers should be </a:t>
            </a:r>
            <a:r>
              <a:rPr lang="en-US" b="1" dirty="0"/>
              <a:t>(at minimum) four double-spaced, 12-point type (font) pages </a:t>
            </a:r>
            <a:r>
              <a:rPr lang="en-US" dirty="0"/>
              <a:t>with </a:t>
            </a:r>
            <a:r>
              <a:rPr lang="en-US" dirty="0" smtClean="0"/>
              <a:t>1-inch </a:t>
            </a:r>
            <a:r>
              <a:rPr lang="en-US" dirty="0"/>
              <a:t>margins </a:t>
            </a:r>
            <a:r>
              <a:rPr lang="en-US" b="1" dirty="0"/>
              <a:t>per topic</a:t>
            </a:r>
            <a:r>
              <a:rPr lang="en-US" dirty="0"/>
              <a:t>. Any academic citation style is acceptable (NHSMUN Background </a:t>
            </a:r>
            <a:r>
              <a:rPr lang="en-US" dirty="0" smtClean="0"/>
              <a:t>Guides use </a:t>
            </a:r>
            <a:r>
              <a:rPr lang="en-US" dirty="0"/>
              <a:t>a modified version of Chicago style), but citations are </a:t>
            </a:r>
            <a:r>
              <a:rPr lang="en-US" b="1" dirty="0"/>
              <a:t>mandatory</a:t>
            </a:r>
            <a:r>
              <a:rPr lang="en-US" dirty="0"/>
              <a:t>. Position papers </a:t>
            </a:r>
            <a:r>
              <a:rPr lang="en-US" dirty="0" smtClean="0"/>
              <a:t>without citations </a:t>
            </a:r>
            <a:r>
              <a:rPr lang="en-US" dirty="0"/>
              <a:t>will not be eligible for awards</a:t>
            </a:r>
            <a:r>
              <a:rPr lang="en-US" dirty="0" smtClean="0"/>
              <a:t>.” p. 3</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001422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Position Paper Specifications</a:t>
            </a:r>
            <a:endParaRPr lang="en-US" dirty="0"/>
          </a:p>
        </p:txBody>
      </p:sp>
      <p:sp>
        <p:nvSpPr>
          <p:cNvPr id="3" name="Content Placeholder 2"/>
          <p:cNvSpPr>
            <a:spLocks noGrp="1"/>
          </p:cNvSpPr>
          <p:nvPr>
            <p:ph idx="1"/>
          </p:nvPr>
        </p:nvSpPr>
        <p:spPr>
          <a:xfrm>
            <a:off x="228600" y="1676400"/>
            <a:ext cx="8686800" cy="5181600"/>
          </a:xfrm>
        </p:spPr>
        <p:txBody>
          <a:bodyPr>
            <a:normAutofit/>
          </a:bodyPr>
          <a:lstStyle/>
          <a:p>
            <a:r>
              <a:rPr lang="en-US" dirty="0">
                <a:latin typeface="Aparajita" pitchFamily="34" charset="0"/>
                <a:cs typeface="Aparajita" pitchFamily="34" charset="0"/>
              </a:rPr>
              <a:t>5</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paragraphs. </a:t>
            </a:r>
            <a:endParaRPr lang="en-US" dirty="0">
              <a:latin typeface="Aparajita" pitchFamily="34" charset="0"/>
              <a:cs typeface="Aparajita" pitchFamily="34" charset="0"/>
            </a:endParaRPr>
          </a:p>
          <a:p>
            <a:pPr lvl="1"/>
            <a:r>
              <a:rPr lang="en-US" dirty="0" smtClean="0">
                <a:latin typeface="Aparajita" pitchFamily="34" charset="0"/>
                <a:cs typeface="Aparajita" pitchFamily="34" charset="0"/>
              </a:rPr>
              <a:t>Proper heading</a:t>
            </a:r>
            <a:endParaRPr lang="en-US" dirty="0" smtClean="0">
              <a:latin typeface="Aparajita" pitchFamily="34" charset="0"/>
              <a:cs typeface="Aparajita" pitchFamily="34" charset="0"/>
            </a:endParaRPr>
          </a:p>
          <a:p>
            <a:r>
              <a:rPr lang="en-US" dirty="0" smtClean="0">
                <a:latin typeface="Aparajita" pitchFamily="34" charset="0"/>
                <a:cs typeface="Aparajita" pitchFamily="34" charset="0"/>
              </a:rPr>
              <a:t>Your writing must be informed by research (don’t say things that you are not sure about.  If you are not sure, look it up or ask one of your teammates)</a:t>
            </a:r>
          </a:p>
          <a:p>
            <a:r>
              <a:rPr lang="en-US" dirty="0" smtClean="0">
                <a:latin typeface="Aparajita" pitchFamily="34" charset="0"/>
                <a:cs typeface="Aparajita" pitchFamily="34" charset="0"/>
              </a:rPr>
              <a:t>If you can make connections to other countries it will make your paper stronger</a:t>
            </a:r>
          </a:p>
          <a:p>
            <a:r>
              <a:rPr lang="en-US" dirty="0" smtClean="0">
                <a:latin typeface="Aparajita" pitchFamily="34" charset="0"/>
                <a:cs typeface="Aparajita" pitchFamily="34" charset="0"/>
              </a:rPr>
              <a:t>Show that you are knowledgeable</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a:xfrm>
            <a:off x="457200" y="1676400"/>
            <a:ext cx="8229600" cy="4953000"/>
          </a:xfrm>
        </p:spPr>
        <p:txBody>
          <a:bodyPr>
            <a:normAutofit/>
          </a:bodyPr>
          <a:lstStyle/>
          <a:p>
            <a:pPr>
              <a:buNone/>
            </a:pPr>
            <a:endParaRPr lang="en-US" sz="1200" dirty="0" smtClean="0">
              <a:latin typeface="Aparajita" pitchFamily="34" charset="0"/>
              <a:cs typeface="Aparajita" pitchFamily="34" charset="0"/>
            </a:endParaRPr>
          </a:p>
          <a:p>
            <a:r>
              <a:rPr lang="en-US" dirty="0" smtClean="0">
                <a:latin typeface="Aparajita" pitchFamily="34" charset="0"/>
                <a:cs typeface="Aparajita" pitchFamily="34" charset="0"/>
              </a:rPr>
              <a:t>If you feel you don’t want to follow these directions, that you can write a good, persuasive and defensible position paper without them, feel free to follow your instincts (but it must be written well)</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latin typeface="Aparajita" pitchFamily="34" charset="0"/>
                <a:cs typeface="Aparajita" pitchFamily="34" charset="0"/>
              </a:rPr>
              <a:t>Identify </a:t>
            </a:r>
            <a:r>
              <a:rPr lang="en-US" sz="3600" dirty="0">
                <a:latin typeface="Aparajita" pitchFamily="34" charset="0"/>
                <a:cs typeface="Aparajita" pitchFamily="34" charset="0"/>
              </a:rPr>
              <a:t>the issue - Give the background of the topic (has to go beyond the background guide</a:t>
            </a:r>
            <a:r>
              <a:rPr lang="en-US" sz="3600" dirty="0" smtClean="0">
                <a:latin typeface="Aparajita" pitchFamily="34" charset="0"/>
                <a:cs typeface="Aparajita" pitchFamily="34" charset="0"/>
              </a:rPr>
              <a:t>).</a:t>
            </a:r>
            <a:endParaRPr lang="en-US" sz="3600" dirty="0" smtClean="0">
              <a:latin typeface="Aparajita" pitchFamily="34" charset="0"/>
              <a:cs typeface="Aparajita" pitchFamily="34" charset="0"/>
            </a:endParaRPr>
          </a:p>
          <a:p>
            <a:r>
              <a:rPr lang="en-US" sz="3600" dirty="0" smtClean="0">
                <a:latin typeface="Aparajita" pitchFamily="34" charset="0"/>
                <a:cs typeface="Aparajita" pitchFamily="34" charset="0"/>
              </a:rPr>
              <a:t>Discuss the </a:t>
            </a:r>
            <a:r>
              <a:rPr lang="en-US" sz="3600" dirty="0">
                <a:latin typeface="Aparajita" panose="020B0604020202020204" pitchFamily="34" charset="0"/>
                <a:cs typeface="Aparajita" panose="020B0604020202020204" pitchFamily="34" charset="0"/>
              </a:rPr>
              <a:t>importance of the topic and the problems that will </a:t>
            </a:r>
            <a:r>
              <a:rPr lang="en-US" sz="3600" dirty="0" smtClean="0">
                <a:latin typeface="Aparajita" panose="020B0604020202020204" pitchFamily="34" charset="0"/>
                <a:cs typeface="Aparajita" panose="020B0604020202020204" pitchFamily="34" charset="0"/>
              </a:rPr>
              <a:t>be encountered </a:t>
            </a:r>
            <a:r>
              <a:rPr lang="en-US" sz="3600" dirty="0">
                <a:latin typeface="Aparajita" panose="020B0604020202020204" pitchFamily="34" charset="0"/>
                <a:cs typeface="Aparajita" panose="020B0604020202020204" pitchFamily="34" charset="0"/>
              </a:rPr>
              <a:t>in finding a solution.</a:t>
            </a:r>
            <a:endParaRPr lang="en-US" sz="3600" dirty="0" smtClean="0">
              <a:latin typeface="Aparajita" pitchFamily="34" charset="0"/>
              <a:cs typeface="Aparajita" pitchFamily="34" charset="0"/>
            </a:endParaRPr>
          </a:p>
          <a:p>
            <a:pPr algn="ctr">
              <a:buNone/>
            </a:pPr>
            <a:endParaRPr lang="en-US" sz="3600" dirty="0">
              <a:latin typeface="Aparajita" pitchFamily="34" charset="0"/>
              <a:cs typeface="Aparajita" pitchFamily="34" charset="0"/>
            </a:endParaRPr>
          </a:p>
          <a:p>
            <a:pPr>
              <a:buNone/>
            </a:pPr>
            <a:r>
              <a:rPr lang="en-US" sz="3600" dirty="0" smtClean="0">
                <a:latin typeface="Aparajita" pitchFamily="34" charset="0"/>
                <a:cs typeface="Aparajita" pitchFamily="34" charset="0"/>
              </a:rPr>
              <a:t>Question 1: What is going on, what are we discussing</a:t>
            </a:r>
            <a:r>
              <a:rPr lang="en-US" sz="3600" dirty="0" smtClean="0">
                <a:latin typeface="Aparajita" pitchFamily="34" charset="0"/>
                <a:cs typeface="Aparajita" pitchFamily="34" charset="0"/>
              </a:rPr>
              <a:t>?</a:t>
            </a:r>
            <a:endParaRPr lang="en-US" sz="3600" dirty="0" smtClean="0">
              <a:latin typeface="Aparajita" pitchFamily="34" charset="0"/>
              <a:cs typeface="Aparajita" pitchFamily="34" charset="0"/>
            </a:endParaRPr>
          </a:p>
          <a:p>
            <a:pPr>
              <a:buNone/>
            </a:pPr>
            <a:r>
              <a:rPr lang="en-US" sz="3600" dirty="0" smtClean="0">
                <a:latin typeface="Aparajita" pitchFamily="34" charset="0"/>
                <a:cs typeface="Aparajita" pitchFamily="34" charset="0"/>
              </a:rPr>
              <a:t>Question 2: </a:t>
            </a:r>
            <a:r>
              <a:rPr lang="en-US" sz="3600" dirty="0">
                <a:latin typeface="Aparajita" pitchFamily="34" charset="0"/>
                <a:cs typeface="Aparajita" pitchFamily="34" charset="0"/>
              </a:rPr>
              <a:t>Is this a new topic or an ongoing one?</a:t>
            </a:r>
          </a:p>
          <a:p>
            <a:pPr>
              <a:buNone/>
            </a:pPr>
            <a:r>
              <a:rPr lang="en-US" sz="3600" dirty="0" smtClean="0">
                <a:latin typeface="Aparajita" pitchFamily="34" charset="0"/>
                <a:cs typeface="Aparajita" pitchFamily="34" charset="0"/>
              </a:rPr>
              <a:t>Question 3: What </a:t>
            </a:r>
            <a:r>
              <a:rPr lang="en-US" sz="3600" dirty="0" smtClean="0">
                <a:latin typeface="Aparajita" pitchFamily="34" charset="0"/>
                <a:cs typeface="Aparajita" pitchFamily="34" charset="0"/>
              </a:rPr>
              <a:t>problems will stand in the way of a viable solution?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t>SAMPLE POSITION PAPER PARAGRAPH 1 - INTRODUCTION</a:t>
            </a:r>
            <a:endParaRPr lang="en-US" sz="3600" dirty="0"/>
          </a:p>
        </p:txBody>
      </p:sp>
      <p:sp>
        <p:nvSpPr>
          <p:cNvPr id="3" name="Content Placeholder 2"/>
          <p:cNvSpPr>
            <a:spLocks noGrp="1"/>
          </p:cNvSpPr>
          <p:nvPr>
            <p:ph idx="1"/>
          </p:nvPr>
        </p:nvSpPr>
        <p:spPr>
          <a:xfrm>
            <a:off x="304800" y="1219200"/>
            <a:ext cx="8534400" cy="4754880"/>
          </a:xfrm>
        </p:spPr>
        <p:txBody>
          <a:bodyPr>
            <a:noAutofit/>
          </a:bodyPr>
          <a:lstStyle/>
          <a:p>
            <a:pPr>
              <a:buNone/>
            </a:pPr>
            <a:r>
              <a:rPr lang="en-US" sz="2800" b="1" dirty="0">
                <a:latin typeface="Aparajita" pitchFamily="34" charset="0"/>
                <a:cs typeface="Aparajita" pitchFamily="34" charset="0"/>
              </a:rPr>
              <a:t>International Labor Organization </a:t>
            </a:r>
          </a:p>
          <a:p>
            <a:pPr>
              <a:buNone/>
            </a:pPr>
            <a:r>
              <a:rPr lang="en-US" sz="2800" dirty="0" smtClean="0">
                <a:latin typeface="Aparajita" pitchFamily="34" charset="0"/>
                <a:cs typeface="Aparajita" pitchFamily="34" charset="0"/>
              </a:rPr>
              <a:t>        </a:t>
            </a:r>
            <a:r>
              <a:rPr lang="en-US" sz="2800" b="1" dirty="0" smtClean="0">
                <a:latin typeface="Aparajita" pitchFamily="34" charset="0"/>
                <a:cs typeface="Aparajita" pitchFamily="34" charset="0"/>
              </a:rPr>
              <a:t>Romania’s </a:t>
            </a:r>
            <a:r>
              <a:rPr lang="en-US" sz="2800" b="1" dirty="0">
                <a:latin typeface="Aparajita" pitchFamily="34" charset="0"/>
                <a:cs typeface="Aparajita" pitchFamily="34" charset="0"/>
              </a:rPr>
              <a:t>position on Globalization and Development </a:t>
            </a:r>
          </a:p>
          <a:p>
            <a:pPr>
              <a:buNone/>
            </a:pPr>
            <a:r>
              <a:rPr lang="en-US" sz="2800" dirty="0" smtClean="0">
                <a:latin typeface="Aparajita" pitchFamily="34" charset="0"/>
                <a:cs typeface="Aparajita" pitchFamily="34" charset="0"/>
              </a:rPr>
              <a:t>In </a:t>
            </a:r>
            <a:r>
              <a:rPr lang="en-US" sz="2800" dirty="0" smtClean="0">
                <a:latin typeface="Aparajita" pitchFamily="34" charset="0"/>
                <a:cs typeface="Aparajita" pitchFamily="34" charset="0"/>
              </a:rPr>
              <a:t>the past two decades the rapidly growing world trend has been toward globalization. With the emergence of the internet as a means of communication and the increasing accessibility of international trade physical barriers are not the only barriers withering away. Protective tariffs are plummeting and free trade agreements are becoming more prevalent. Romania appreciates that globalization creates favorable situations for expansion of commercial as well as economic assets. In the past year Romania has seen a foreign direct investment (FDI) increase of 199%. Inward FDI increased from EURO 234 million in 2005 to EURO 699 million in 2006. However, Romania realizes that increased globalization does not automatically produce more equality.</a:t>
            </a:r>
            <a:endParaRPr lang="en-US" sz="2800" dirty="0">
              <a:latin typeface="Aparajita" pitchFamily="34" charset="0"/>
              <a:cs typeface="Aparajita" pitchFamily="34" charset="0"/>
            </a:endParaRPr>
          </a:p>
        </p:txBody>
      </p:sp>
    </p:spTree>
    <p:extLst>
      <p:ext uri="{BB962C8B-B14F-4D97-AF65-F5344CB8AC3E}">
        <p14:creationId xmlns:p14="http://schemas.microsoft.com/office/powerpoint/2010/main" val="707681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2</a:t>
            </a:r>
            <a:endParaRPr lang="en-US" dirty="0"/>
          </a:p>
        </p:txBody>
      </p:sp>
      <p:sp>
        <p:nvSpPr>
          <p:cNvPr id="3" name="Content Placeholder 2"/>
          <p:cNvSpPr>
            <a:spLocks noGrp="1"/>
          </p:cNvSpPr>
          <p:nvPr>
            <p:ph idx="1"/>
          </p:nvPr>
        </p:nvSpPr>
        <p:spPr>
          <a:xfrm>
            <a:off x="228600" y="1676400"/>
            <a:ext cx="8686800" cy="4525963"/>
          </a:xfrm>
        </p:spPr>
        <p:txBody>
          <a:bodyPr>
            <a:noAutofit/>
          </a:bodyPr>
          <a:lstStyle/>
          <a:p>
            <a:r>
              <a:rPr lang="en-US" sz="2800" dirty="0">
                <a:latin typeface="Aparajita" panose="020B0604020202020204" pitchFamily="34" charset="0"/>
                <a:cs typeface="Aparajita" pitchFamily="34" charset="0"/>
              </a:rPr>
              <a:t>State your country’s </a:t>
            </a:r>
            <a:r>
              <a:rPr lang="en-US" sz="2800" dirty="0" smtClean="0">
                <a:latin typeface="Aparajita" pitchFamily="34" charset="0"/>
                <a:cs typeface="Aparajita" pitchFamily="34" charset="0"/>
              </a:rPr>
              <a:t>position - Include </a:t>
            </a:r>
            <a:r>
              <a:rPr lang="en-US" sz="2800" dirty="0">
                <a:latin typeface="Aparajita" panose="020B0604020202020204" pitchFamily="34" charset="0"/>
                <a:cs typeface="Aparajita" panose="020B0604020202020204" pitchFamily="34" charset="0"/>
              </a:rPr>
              <a:t>major events that shape </a:t>
            </a:r>
            <a:r>
              <a:rPr lang="en-US" sz="2800" dirty="0" smtClean="0">
                <a:latin typeface="Aparajita" panose="020B0604020202020204" pitchFamily="34" charset="0"/>
                <a:cs typeface="Aparajita" panose="020B0604020202020204" pitchFamily="34" charset="0"/>
              </a:rPr>
              <a:t>current policy</a:t>
            </a:r>
            <a:endParaRPr lang="en-US" sz="2800" dirty="0">
              <a:latin typeface="Aparajita" pitchFamily="34" charset="0"/>
              <a:cs typeface="Aparajita" pitchFamily="34" charset="0"/>
            </a:endParaRPr>
          </a:p>
          <a:p>
            <a:pPr algn="ctr">
              <a:buNone/>
            </a:pPr>
            <a:r>
              <a:rPr lang="en-US" sz="2800" dirty="0" smtClean="0">
                <a:latin typeface="Aparajita" pitchFamily="34" charset="0"/>
                <a:cs typeface="Aparajita" pitchFamily="34" charset="0"/>
              </a:rPr>
              <a:t>YOU </a:t>
            </a:r>
            <a:r>
              <a:rPr lang="en-US" sz="2800" dirty="0" smtClean="0">
                <a:latin typeface="Aparajita" pitchFamily="34" charset="0"/>
                <a:cs typeface="Aparajita" pitchFamily="34" charset="0"/>
              </a:rPr>
              <a:t>MUST SHOW THAT YOU UNDERSTAND THE TOPIC!</a:t>
            </a:r>
          </a:p>
          <a:p>
            <a:pPr algn="ctr">
              <a:buNone/>
            </a:pPr>
            <a:endParaRPr lang="en-US" sz="2800" dirty="0">
              <a:latin typeface="Aparajita" pitchFamily="34" charset="0"/>
              <a:cs typeface="Aparajita" pitchFamily="34" charset="0"/>
            </a:endParaRPr>
          </a:p>
          <a:p>
            <a:pPr>
              <a:buNone/>
            </a:pPr>
            <a:r>
              <a:rPr lang="en-US" sz="2800" dirty="0" smtClean="0">
                <a:latin typeface="Aparajita" pitchFamily="34" charset="0"/>
                <a:cs typeface="Aparajita" pitchFamily="34" charset="0"/>
              </a:rPr>
              <a:t>Question 1: </a:t>
            </a:r>
            <a:r>
              <a:rPr lang="en-US" sz="2800" dirty="0">
                <a:latin typeface="Aparajita" pitchFamily="34" charset="0"/>
                <a:cs typeface="Aparajita" pitchFamily="34" charset="0"/>
              </a:rPr>
              <a:t>Where does [Pakistan-your country] stand on this issue</a:t>
            </a:r>
            <a:r>
              <a:rPr lang="en-US" sz="2800" dirty="0" smtClean="0">
                <a:latin typeface="Aparajita" pitchFamily="34" charset="0"/>
                <a:cs typeface="Aparajita" pitchFamily="34" charset="0"/>
              </a:rPr>
              <a:t>?</a:t>
            </a:r>
          </a:p>
          <a:p>
            <a:pPr>
              <a:buNone/>
            </a:pPr>
            <a:r>
              <a:rPr lang="en-US" sz="2800" dirty="0" smtClean="0">
                <a:latin typeface="Aparajita" pitchFamily="34" charset="0"/>
                <a:cs typeface="Aparajita" pitchFamily="34" charset="0"/>
              </a:rPr>
              <a:t>Question 2: What </a:t>
            </a:r>
            <a:r>
              <a:rPr lang="en-US" sz="2800" dirty="0">
                <a:latin typeface="Aparajita" pitchFamily="34" charset="0"/>
                <a:cs typeface="Aparajita" pitchFamily="34" charset="0"/>
              </a:rPr>
              <a:t>evidence (statistics, quotes) can you give to support [Pakistan’s-your country’s] stand?</a:t>
            </a:r>
          </a:p>
          <a:p>
            <a:pPr>
              <a:buNone/>
            </a:pPr>
            <a:r>
              <a:rPr lang="en-US" sz="2800" dirty="0" smtClean="0">
                <a:latin typeface="Aparajita" pitchFamily="34" charset="0"/>
                <a:cs typeface="Aparajita" pitchFamily="34" charset="0"/>
              </a:rPr>
              <a:t>Question </a:t>
            </a:r>
            <a:r>
              <a:rPr lang="en-US" sz="2800" dirty="0" smtClean="0">
                <a:latin typeface="Aparajita" pitchFamily="34" charset="0"/>
                <a:cs typeface="Aparajita" pitchFamily="34" charset="0"/>
              </a:rPr>
              <a:t>3: </a:t>
            </a:r>
            <a:r>
              <a:rPr lang="en-US" sz="2800" dirty="0">
                <a:latin typeface="Aparajita" pitchFamily="34" charset="0"/>
                <a:cs typeface="Aparajita" pitchFamily="34" charset="0"/>
              </a:rPr>
              <a:t>Has the UN already taken any actions, passed resolutions, made recommendations?</a:t>
            </a:r>
          </a:p>
          <a:p>
            <a:pPr>
              <a:buNone/>
            </a:pPr>
            <a:r>
              <a:rPr lang="en-US" sz="2800" dirty="0">
                <a:latin typeface="Aparajita" pitchFamily="34" charset="0"/>
                <a:cs typeface="Aparajita" pitchFamily="34" charset="0"/>
              </a:rPr>
              <a:t>Question 4: </a:t>
            </a:r>
            <a:r>
              <a:rPr lang="en-US" sz="2800" dirty="0" smtClean="0">
                <a:latin typeface="Aparajita" pitchFamily="34" charset="0"/>
                <a:cs typeface="Aparajita" pitchFamily="34" charset="0"/>
              </a:rPr>
              <a:t>Who </a:t>
            </a:r>
            <a:r>
              <a:rPr lang="en-US" sz="2800" dirty="0" smtClean="0">
                <a:latin typeface="Aparajita" pitchFamily="34" charset="0"/>
                <a:cs typeface="Aparajita" pitchFamily="34" charset="0"/>
              </a:rPr>
              <a:t>are the main players?</a:t>
            </a:r>
          </a:p>
          <a:p>
            <a:pPr>
              <a:buNone/>
            </a:pP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1021</TotalTime>
  <Words>870</Words>
  <Application>Microsoft Office PowerPoint</Application>
  <PresentationFormat>On-screen Show (4:3)</PresentationFormat>
  <Paragraphs>69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Foundry</vt:lpstr>
      <vt:lpstr>WRITING YOUR  POSITION PAPER</vt:lpstr>
      <vt:lpstr>Why do they want them?</vt:lpstr>
      <vt:lpstr>Why would you want a position paper?</vt:lpstr>
      <vt:lpstr>NHSMUN Position Paper directions</vt:lpstr>
      <vt:lpstr>Position Paper Specifications</vt:lpstr>
      <vt:lpstr>The process…</vt:lpstr>
      <vt:lpstr>Your introduction</vt:lpstr>
      <vt:lpstr>SAMPLE POSITION PAPER PARAGRAPH 1 - INTRODUCTION</vt:lpstr>
      <vt:lpstr>PARAGRAPH 2</vt:lpstr>
      <vt:lpstr>PARAGRAPH 3</vt:lpstr>
      <vt:lpstr>HOW CAN YOUMAKE YOUR POSITION PAPER STRONGER?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Georgia</dc:creator>
  <cp:lastModifiedBy>Sachem Central School District</cp:lastModifiedBy>
  <cp:revision>74</cp:revision>
  <dcterms:created xsi:type="dcterms:W3CDTF">2012-12-02T12:55:29Z</dcterms:created>
  <dcterms:modified xsi:type="dcterms:W3CDTF">2016-12-23T19:35:42Z</dcterms:modified>
</cp:coreProperties>
</file>