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72" r:id="rId3"/>
    <p:sldId id="273" r:id="rId4"/>
    <p:sldId id="274" r:id="rId5"/>
    <p:sldId id="257" r:id="rId6"/>
    <p:sldId id="264" r:id="rId7"/>
    <p:sldId id="263" r:id="rId8"/>
    <p:sldId id="275" r:id="rId9"/>
    <p:sldId id="259" r:id="rId10"/>
    <p:sldId id="276" r:id="rId11"/>
    <p:sldId id="260" r:id="rId12"/>
    <p:sldId id="277" r:id="rId13"/>
    <p:sldId id="278"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74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5C647-7A8E-4A3B-884B-68C72C368E25}" type="datetimeFigureOut">
              <a:rPr lang="en-US" smtClean="0"/>
              <a:pPr/>
              <a:t>11/13/2017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811FF2-801D-497B-A118-48780EF07DC3}" type="slidenum">
              <a:rPr lang="en-US" smtClean="0"/>
              <a:pPr/>
              <a:t>‹#›</a:t>
            </a:fld>
            <a:endParaRPr lang="en-US"/>
          </a:p>
        </p:txBody>
      </p:sp>
    </p:spTree>
    <p:extLst>
      <p:ext uri="{BB962C8B-B14F-4D97-AF65-F5344CB8AC3E}">
        <p14:creationId xmlns:p14="http://schemas.microsoft.com/office/powerpoint/2010/main" val="3881144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FF0000"/>
                </a:solidFill>
              </a:rPr>
              <a:t>-Corroboration (red)</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DC811FF2-801D-497B-A118-48780EF07DC3}"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11FF2-801D-497B-A118-48780EF07DC3}" type="slidenum">
              <a:rPr lang="en-US" smtClean="0"/>
              <a:pPr/>
              <a:t>11</a:t>
            </a:fld>
            <a:endParaRPr lang="en-US"/>
          </a:p>
        </p:txBody>
      </p:sp>
    </p:spTree>
    <p:extLst>
      <p:ext uri="{BB962C8B-B14F-4D97-AF65-F5344CB8AC3E}">
        <p14:creationId xmlns:p14="http://schemas.microsoft.com/office/powerpoint/2010/main" val="320004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811FF2-801D-497B-A118-48780EF07DC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CC63337-669D-4E91-AEBD-8444C1B80682}" type="datetimeFigureOut">
              <a:rPr lang="en-US" smtClean="0"/>
              <a:pPr/>
              <a:t>11/13/2017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63337-669D-4E91-AEBD-8444C1B80682}" type="datetimeFigureOut">
              <a:rPr lang="en-US" smtClean="0"/>
              <a:pPr/>
              <a:t>11/13/2017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63337-669D-4E91-AEBD-8444C1B80682}" type="datetimeFigureOut">
              <a:rPr lang="en-US" smtClean="0"/>
              <a:pPr/>
              <a:t>11/13/2017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63337-669D-4E91-AEBD-8444C1B80682}" type="datetimeFigureOut">
              <a:rPr lang="en-US" smtClean="0"/>
              <a:pPr/>
              <a:t>11/13/2017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CC63337-669D-4E91-AEBD-8444C1B80682}" type="datetimeFigureOut">
              <a:rPr lang="en-US" smtClean="0"/>
              <a:pPr/>
              <a:t>11/13/2017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C63337-669D-4E91-AEBD-8444C1B80682}" type="datetimeFigureOut">
              <a:rPr lang="en-US" smtClean="0"/>
              <a:pPr/>
              <a:t>11/13/2017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86F88C4-CABB-43B1-936F-E5B1223E9E67}"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C63337-669D-4E91-AEBD-8444C1B80682}" type="datetimeFigureOut">
              <a:rPr lang="en-US" smtClean="0"/>
              <a:pPr/>
              <a:t>11/13/2017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CC63337-669D-4E91-AEBD-8444C1B80682}" type="datetimeFigureOut">
              <a:rPr lang="en-US" smtClean="0"/>
              <a:pPr/>
              <a:t>11/13/2017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6F88C4-CABB-43B1-936F-E5B1223E9E67}"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C63337-669D-4E91-AEBD-8444C1B80682}" type="datetimeFigureOut">
              <a:rPr lang="en-US" smtClean="0"/>
              <a:pPr/>
              <a:t>11/13/2017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CC63337-669D-4E91-AEBD-8444C1B80682}" type="datetimeFigureOut">
              <a:rPr lang="en-US" smtClean="0"/>
              <a:pPr/>
              <a:t>11/13/2017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CC63337-669D-4E91-AEBD-8444C1B80682}" type="datetimeFigureOut">
              <a:rPr lang="en-US" smtClean="0"/>
              <a:pPr/>
              <a:t>11/13/2017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CC63337-669D-4E91-AEBD-8444C1B80682}" type="datetimeFigureOut">
              <a:rPr lang="en-US" smtClean="0"/>
              <a:pPr/>
              <a:t>11/13/2017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86F88C4-CABB-43B1-936F-E5B1223E9E67}"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hsmun.nyc/docum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WRITING YOUR </a:t>
            </a:r>
            <a:br>
              <a:rPr lang="en-US" dirty="0" smtClean="0"/>
            </a:br>
            <a:r>
              <a:rPr lang="en-US" dirty="0" smtClean="0"/>
              <a:t>POSITION PAPER</a:t>
            </a:r>
            <a:endParaRPr lang="en-US" dirty="0"/>
          </a:p>
        </p:txBody>
      </p:sp>
      <p:sp>
        <p:nvSpPr>
          <p:cNvPr id="3" name="Subtitle 2"/>
          <p:cNvSpPr>
            <a:spLocks noGrp="1"/>
          </p:cNvSpPr>
          <p:nvPr>
            <p:ph type="subTitle" idx="1"/>
          </p:nvPr>
        </p:nvSpPr>
        <p:spPr>
          <a:xfrm>
            <a:off x="2133600" y="3810000"/>
            <a:ext cx="6560234" cy="1752600"/>
          </a:xfrm>
        </p:spPr>
        <p:txBody>
          <a:bodyPr>
            <a:normAutofit fontScale="85000" lnSpcReduction="20000"/>
          </a:bodyPr>
          <a:lstStyle/>
          <a:p>
            <a:endParaRPr lang="en-US" dirty="0" smtClean="0"/>
          </a:p>
          <a:p>
            <a:endParaRPr lang="en-US" dirty="0" smtClean="0"/>
          </a:p>
          <a:p>
            <a:r>
              <a:rPr lang="en-US" dirty="0" smtClean="0"/>
              <a:t>Dr. </a:t>
            </a:r>
            <a:r>
              <a:rPr lang="en-US" dirty="0" err="1" smtClean="0"/>
              <a:t>Afxendiou</a:t>
            </a:r>
            <a:endParaRPr lang="en-US" dirty="0" smtClean="0"/>
          </a:p>
          <a:p>
            <a:r>
              <a:rPr lang="en-US" dirty="0" smtClean="0"/>
              <a:t>Edited by </a:t>
            </a:r>
            <a:r>
              <a:rPr lang="en-US" dirty="0" err="1" smtClean="0"/>
              <a:t>Nobonita</a:t>
            </a:r>
            <a:r>
              <a:rPr lang="en-US" smtClean="0"/>
              <a:t> Paul - 2017</a:t>
            </a:r>
            <a:endParaRPr lang="en-US" dirty="0" smtClean="0"/>
          </a:p>
          <a:p>
            <a:r>
              <a:rPr lang="en-US" dirty="0" smtClean="0"/>
              <a:t>Sachem North High School</a:t>
            </a:r>
            <a:endParaRPr lang="en-US" dirty="0"/>
          </a:p>
        </p:txBody>
      </p:sp>
      <p:sp>
        <p:nvSpPr>
          <p:cNvPr id="6" name="Rectangle 5"/>
          <p:cNvSpPr/>
          <p:nvPr/>
        </p:nvSpPr>
        <p:spPr>
          <a:xfrm>
            <a:off x="2209800" y="3962400"/>
            <a:ext cx="6527043" cy="707886"/>
          </a:xfrm>
          <a:prstGeom prst="rect">
            <a:avLst/>
          </a:prstGeom>
          <a:noFill/>
        </p:spPr>
        <p:txBody>
          <a:bodyPr wrap="none" lIns="91440" tIns="45720" rIns="91440" bIns="45720">
            <a:spAutoFit/>
          </a:bodyPr>
          <a:lstStyle/>
          <a:p>
            <a:pPr algn="ctr"/>
            <a:r>
              <a:rPr lang="en-US"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What is a position paper?</a:t>
            </a:r>
            <a:endParaRPr lang="en-US"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143000"/>
          </a:xfrm>
        </p:spPr>
        <p:txBody>
          <a:bodyPr>
            <a:noAutofit/>
          </a:bodyPr>
          <a:lstStyle/>
          <a:p>
            <a:r>
              <a:rPr lang="en-US" sz="2400" dirty="0" smtClean="0"/>
              <a:t>SAMPLE POSITION PAPER</a:t>
            </a:r>
            <a:br>
              <a:rPr lang="en-US" sz="2400" dirty="0" smtClean="0"/>
            </a:br>
            <a:r>
              <a:rPr lang="en-US" sz="2400" dirty="0" smtClean="0"/>
              <a:t>PARAGRAPH 2</a:t>
            </a:r>
            <a:endParaRPr lang="en-US" sz="2400" dirty="0"/>
          </a:p>
        </p:txBody>
      </p:sp>
      <p:sp>
        <p:nvSpPr>
          <p:cNvPr id="6" name="TextBox 5"/>
          <p:cNvSpPr txBox="1"/>
          <p:nvPr/>
        </p:nvSpPr>
        <p:spPr>
          <a:xfrm>
            <a:off x="609600" y="1143000"/>
            <a:ext cx="7924800" cy="5355312"/>
          </a:xfrm>
          <a:prstGeom prst="rect">
            <a:avLst/>
          </a:prstGeom>
          <a:noFill/>
        </p:spPr>
        <p:txBody>
          <a:bodyPr wrap="square" rtlCol="0">
            <a:spAutoFit/>
          </a:bodyPr>
          <a:lstStyle/>
          <a:p>
            <a:r>
              <a:rPr lang="en-US" dirty="0" smtClean="0">
                <a:latin typeface="Times New Roman" pitchFamily="18" charset="0"/>
                <a:cs typeface="Times New Roman" pitchFamily="18" charset="0"/>
              </a:rPr>
              <a:t>	Pakistan has made progress in both recognizing and dealing with the issue of the lack of women in STEM fields. President </a:t>
            </a:r>
            <a:r>
              <a:rPr lang="en-US" dirty="0" err="1" smtClean="0">
                <a:latin typeface="Times New Roman" pitchFamily="18" charset="0"/>
                <a:cs typeface="Times New Roman" pitchFamily="18" charset="0"/>
              </a:rPr>
              <a:t>Mamnoon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Hussain</a:t>
            </a:r>
            <a:r>
              <a:rPr lang="en-US" dirty="0" smtClean="0">
                <a:latin typeface="Times New Roman" pitchFamily="18" charset="0"/>
                <a:cs typeface="Times New Roman" pitchFamily="18" charset="0"/>
              </a:rPr>
              <a:t> has stressed the need of girls’ education, especially in the scientific fields, to bolster the nation’s socio-economic development</a:t>
            </a:r>
            <a:r>
              <a:rPr lang="en-US" baseline="30000"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Education would lead to the inclusion of women in STEM fields. This provides a fresh, new perspective in the workplace, which would generate more advancement in sectors such as commerce, energy, and medicine. According to the World Bank, Pakistan spent 2.5% of its gross domestic product on education in 2013, and the country took it a step further when its first daughter visited U.S. First Lady Michelle </a:t>
            </a:r>
            <a:r>
              <a:rPr lang="en-US" dirty="0" err="1" smtClean="0">
                <a:latin typeface="Times New Roman" pitchFamily="18" charset="0"/>
                <a:cs typeface="Times New Roman" pitchFamily="18" charset="0"/>
              </a:rPr>
              <a:t>Obama</a:t>
            </a:r>
            <a:r>
              <a:rPr lang="en-US" dirty="0" smtClean="0">
                <a:latin typeface="Times New Roman" pitchFamily="18" charset="0"/>
                <a:cs typeface="Times New Roman" pitchFamily="18" charset="0"/>
              </a:rPr>
              <a:t> in October 22</a:t>
            </a:r>
            <a:r>
              <a:rPr lang="en-US" baseline="30000" dirty="0" smtClean="0">
                <a:latin typeface="Times New Roman" pitchFamily="18" charset="0"/>
                <a:cs typeface="Times New Roman" pitchFamily="18" charset="0"/>
              </a:rPr>
              <a:t>3</a:t>
            </a:r>
            <a:r>
              <a:rPr lang="en-US" dirty="0" smtClean="0">
                <a:solidFill>
                  <a:srgbClr val="FF0000"/>
                </a:solidFill>
                <a:latin typeface="Times New Roman" pitchFamily="18" charset="0"/>
                <a:cs typeface="Times New Roman" pitchFamily="18" charset="0"/>
              </a:rPr>
              <a:t>. During this memorable visit, The U.S. invested 70 million dollars to go towards educating adolescent girls in Pakistan. This investment brought U.S. agencies to Pakistan and expanded educational opportunities of hundreds of thousands of Pakistani girls. </a:t>
            </a:r>
            <a:r>
              <a:rPr lang="en-US" dirty="0" smtClean="0">
                <a:latin typeface="Times New Roman" pitchFamily="18" charset="0"/>
                <a:cs typeface="Times New Roman" pitchFamily="18" charset="0"/>
              </a:rPr>
              <a:t>The allocation of Pakistan’s government funds toward education has been difficult because of its involvement in war, most notably in Kashmir, which depletes the national treasury. This small investment by the U.S. definitely helped. More young girls are exposed to science. However, the fight for more women in STEM is far from over. There needs to be a plan that fights against the stigma of women in STEM and deals with raising funds adequate for promoting these STEM fields in under-developed or developing nations.</a:t>
            </a:r>
            <a:endParaRPr lang="en-US" dirty="0">
              <a:latin typeface="Times New Roman" pitchFamily="18" charset="0"/>
              <a:cs typeface="Times New Roman" pitchFamily="18" charset="0"/>
            </a:endParaRPr>
          </a:p>
        </p:txBody>
      </p:sp>
      <p:sp>
        <p:nvSpPr>
          <p:cNvPr id="7" name="TextBox 6"/>
          <p:cNvSpPr txBox="1"/>
          <p:nvPr/>
        </p:nvSpPr>
        <p:spPr>
          <a:xfrm>
            <a:off x="533400" y="381000"/>
            <a:ext cx="5638800" cy="923330"/>
          </a:xfrm>
          <a:prstGeom prst="rect">
            <a:avLst/>
          </a:prstGeom>
          <a:noFill/>
        </p:spPr>
        <p:txBody>
          <a:bodyPr wrap="square" rtlCol="0">
            <a:spAutoFit/>
          </a:bodyPr>
          <a:lstStyle/>
          <a:p>
            <a:r>
              <a:rPr lang="en-US" b="1" dirty="0" smtClean="0">
                <a:effectLst/>
                <a:latin typeface="Times New Roman" pitchFamily="18" charset="0"/>
                <a:cs typeface="Times New Roman" pitchFamily="18" charset="0"/>
              </a:rPr>
              <a:t>U.N. Educational, Scientific, and Cultural</a:t>
            </a:r>
          </a:p>
          <a:p>
            <a:r>
              <a:rPr lang="en-US" b="1" dirty="0" smtClean="0">
                <a:effectLst/>
                <a:latin typeface="Times New Roman" pitchFamily="18" charset="0"/>
                <a:cs typeface="Times New Roman" pitchFamily="18" charset="0"/>
              </a:rPr>
              <a:t>Organization – Pakistan’s Position on Women in STEM fields</a:t>
            </a:r>
            <a:endParaRPr lang="en-US"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76200"/>
            <a:ext cx="3733800" cy="685800"/>
          </a:xfrm>
        </p:spPr>
        <p:txBody>
          <a:bodyPr>
            <a:normAutofit fontScale="90000"/>
          </a:bodyPr>
          <a:lstStyle/>
          <a:p>
            <a:r>
              <a:rPr lang="en-US" sz="4400" dirty="0" smtClean="0"/>
              <a:t>PARAGRAPH 3</a:t>
            </a:r>
            <a:endParaRPr lang="en-US" sz="4400" dirty="0"/>
          </a:p>
        </p:txBody>
      </p:sp>
      <p:sp>
        <p:nvSpPr>
          <p:cNvPr id="3" name="Content Placeholder 2"/>
          <p:cNvSpPr>
            <a:spLocks noGrp="1"/>
          </p:cNvSpPr>
          <p:nvPr>
            <p:ph idx="1"/>
          </p:nvPr>
        </p:nvSpPr>
        <p:spPr>
          <a:xfrm>
            <a:off x="228600" y="609600"/>
            <a:ext cx="8686800" cy="5410200"/>
          </a:xfrm>
        </p:spPr>
        <p:txBody>
          <a:bodyPr>
            <a:noAutofit/>
          </a:bodyPr>
          <a:lstStyle/>
          <a:p>
            <a:r>
              <a:rPr lang="en-US" sz="2450" dirty="0" smtClean="0">
                <a:latin typeface="Times New Roman" pitchFamily="18" charset="0"/>
                <a:cs typeface="Times New Roman" pitchFamily="18" charset="0"/>
              </a:rPr>
              <a:t>Recommendations </a:t>
            </a:r>
            <a:r>
              <a:rPr lang="en-US" sz="2450" dirty="0">
                <a:latin typeface="Times New Roman" pitchFamily="18" charset="0"/>
                <a:cs typeface="Times New Roman" pitchFamily="18" charset="0"/>
              </a:rPr>
              <a:t>for solutions</a:t>
            </a:r>
          </a:p>
          <a:p>
            <a:pPr lvl="1"/>
            <a:r>
              <a:rPr lang="en-US" sz="2450" dirty="0">
                <a:latin typeface="Times New Roman" pitchFamily="18" charset="0"/>
                <a:cs typeface="Times New Roman" pitchFamily="18" charset="0"/>
              </a:rPr>
              <a:t>Short term (alleviate the problem for now)</a:t>
            </a:r>
          </a:p>
          <a:p>
            <a:pPr lvl="1"/>
            <a:r>
              <a:rPr lang="en-US" sz="2450" dirty="0">
                <a:latin typeface="Times New Roman" pitchFamily="18" charset="0"/>
                <a:cs typeface="Times New Roman" pitchFamily="18" charset="0"/>
              </a:rPr>
              <a:t>Long term (how do we keep it from recurring)</a:t>
            </a:r>
          </a:p>
          <a:p>
            <a:pPr>
              <a:buNone/>
            </a:pPr>
            <a:r>
              <a:rPr lang="en-US" sz="2450" dirty="0" smtClean="0">
                <a:latin typeface="Times New Roman" pitchFamily="18" charset="0"/>
                <a:cs typeface="Times New Roman" pitchFamily="18" charset="0"/>
              </a:rPr>
              <a:t>Question 1: What ideas does  your country’s government support</a:t>
            </a:r>
            <a:r>
              <a:rPr lang="en-US" sz="2450" dirty="0">
                <a:latin typeface="Times New Roman" pitchFamily="18" charset="0"/>
                <a:cs typeface="Times New Roman" pitchFamily="18" charset="0"/>
              </a:rPr>
              <a:t>? Why does it support those ideas?</a:t>
            </a:r>
          </a:p>
          <a:p>
            <a:pPr marL="292100" lvl="1" indent="-292100">
              <a:spcBef>
                <a:spcPts val="0"/>
              </a:spcBef>
              <a:buClr>
                <a:schemeClr val="accent1"/>
              </a:buClr>
              <a:buSzPct val="70000"/>
              <a:buNone/>
            </a:pPr>
            <a:r>
              <a:rPr lang="en-US" sz="2450" dirty="0" smtClean="0">
                <a:latin typeface="Times New Roman" pitchFamily="18" charset="0"/>
                <a:cs typeface="Times New Roman" pitchFamily="18" charset="0"/>
              </a:rPr>
              <a:t>Question </a:t>
            </a:r>
            <a:r>
              <a:rPr lang="en-US" sz="2450" dirty="0">
                <a:latin typeface="Times New Roman" pitchFamily="18" charset="0"/>
                <a:cs typeface="Times New Roman" pitchFamily="18" charset="0"/>
              </a:rPr>
              <a:t>2: </a:t>
            </a:r>
            <a:r>
              <a:rPr lang="en-US" sz="2450" dirty="0" smtClean="0">
                <a:latin typeface="Times New Roman" pitchFamily="18" charset="0"/>
                <a:cs typeface="Times New Roman" pitchFamily="18" charset="0"/>
              </a:rPr>
              <a:t>What </a:t>
            </a:r>
            <a:r>
              <a:rPr lang="en-US" sz="2450" dirty="0">
                <a:latin typeface="Times New Roman" pitchFamily="18" charset="0"/>
                <a:cs typeface="Times New Roman" pitchFamily="18" charset="0"/>
              </a:rPr>
              <a:t>is needed to be done immediately</a:t>
            </a:r>
            <a:r>
              <a:rPr lang="en-US" sz="2450" dirty="0" smtClean="0">
                <a:latin typeface="Times New Roman" pitchFamily="18" charset="0"/>
                <a:cs typeface="Times New Roman" pitchFamily="18" charset="0"/>
              </a:rPr>
              <a:t>? </a:t>
            </a:r>
            <a:r>
              <a:rPr lang="en-US" sz="2450" dirty="0">
                <a:latin typeface="Times New Roman" pitchFamily="18" charset="0"/>
                <a:cs typeface="Times New Roman" pitchFamily="18" charset="0"/>
              </a:rPr>
              <a:t>Who is able to act?</a:t>
            </a:r>
          </a:p>
          <a:p>
            <a:pPr marL="292100" lvl="1" indent="-292100">
              <a:spcBef>
                <a:spcPts val="0"/>
              </a:spcBef>
              <a:buClr>
                <a:schemeClr val="accent1"/>
              </a:buClr>
              <a:buSzPct val="70000"/>
              <a:buNone/>
            </a:pPr>
            <a:r>
              <a:rPr lang="en-US" sz="2450" dirty="0" smtClean="0">
                <a:latin typeface="Times New Roman" pitchFamily="18" charset="0"/>
                <a:cs typeface="Times New Roman" pitchFamily="18" charset="0"/>
              </a:rPr>
              <a:t>Question 3: </a:t>
            </a:r>
            <a:r>
              <a:rPr lang="en-US" sz="2450" dirty="0">
                <a:latin typeface="Times New Roman" pitchFamily="18" charset="0"/>
                <a:cs typeface="Times New Roman" pitchFamily="18" charset="0"/>
              </a:rPr>
              <a:t>What is needed to be done to take care of the problem for a long time, perhaps forever? What is </a:t>
            </a:r>
            <a:r>
              <a:rPr lang="en-US" sz="2450" dirty="0" smtClean="0">
                <a:latin typeface="Times New Roman" pitchFamily="18" charset="0"/>
                <a:cs typeface="Times New Roman" pitchFamily="18" charset="0"/>
              </a:rPr>
              <a:t>your country’s </a:t>
            </a:r>
            <a:r>
              <a:rPr lang="en-US" sz="2450" dirty="0">
                <a:latin typeface="Times New Roman" pitchFamily="18" charset="0"/>
                <a:cs typeface="Times New Roman" pitchFamily="18" charset="0"/>
              </a:rPr>
              <a:t>proposal as to what is to be done in the long term, by whom and how?</a:t>
            </a:r>
          </a:p>
          <a:p>
            <a:pPr>
              <a:buNone/>
            </a:pPr>
            <a:r>
              <a:rPr lang="en-US" sz="2450" dirty="0" smtClean="0">
                <a:latin typeface="Times New Roman" pitchFamily="18" charset="0"/>
                <a:cs typeface="Times New Roman" pitchFamily="18" charset="0"/>
              </a:rPr>
              <a:t>Question 4: </a:t>
            </a:r>
            <a:r>
              <a:rPr lang="en-US" sz="2450" dirty="0">
                <a:latin typeface="Times New Roman" pitchFamily="18" charset="0"/>
                <a:cs typeface="Times New Roman" pitchFamily="18" charset="0"/>
              </a:rPr>
              <a:t>Does your country have any support (from other countries, from past UN resolutions, decisions, etc.)?</a:t>
            </a:r>
          </a:p>
          <a:p>
            <a:pPr>
              <a:buNone/>
            </a:pPr>
            <a:r>
              <a:rPr lang="en-US" sz="2450" dirty="0">
                <a:latin typeface="Times New Roman" pitchFamily="18" charset="0"/>
                <a:cs typeface="Times New Roman" pitchFamily="18" charset="0"/>
              </a:rPr>
              <a:t>Question 5: Who </a:t>
            </a:r>
            <a:r>
              <a:rPr lang="en-US" sz="2450" dirty="0" smtClean="0">
                <a:latin typeface="Times New Roman" pitchFamily="18" charset="0"/>
                <a:cs typeface="Times New Roman" pitchFamily="18" charset="0"/>
              </a:rPr>
              <a:t>presents the biggest opposition? Who has opposing views?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POSITION PAPER</a:t>
            </a:r>
            <a:br>
              <a:rPr lang="en-US" dirty="0" smtClean="0"/>
            </a:br>
            <a:r>
              <a:rPr lang="en-US" dirty="0" smtClean="0"/>
              <a:t>PARAGRAPH 3</a:t>
            </a:r>
            <a:endParaRPr lang="en-US" dirty="0"/>
          </a:p>
        </p:txBody>
      </p:sp>
      <p:sp>
        <p:nvSpPr>
          <p:cNvPr id="4" name="TextBox 3"/>
          <p:cNvSpPr txBox="1"/>
          <p:nvPr/>
        </p:nvSpPr>
        <p:spPr>
          <a:xfrm>
            <a:off x="533400" y="1905000"/>
            <a:ext cx="8153400" cy="4616648"/>
          </a:xfrm>
          <a:prstGeom prst="rect">
            <a:avLst/>
          </a:prstGeom>
          <a:noFill/>
        </p:spPr>
        <p:txBody>
          <a:bodyPr wrap="square" rtlCol="0">
            <a:spAutoFit/>
          </a:bodyPr>
          <a:lstStyle/>
          <a:p>
            <a:r>
              <a:rPr lang="en-US" sz="2100" dirty="0" smtClean="0">
                <a:latin typeface="Times New Roman" pitchFamily="18" charset="0"/>
                <a:cs typeface="Times New Roman" pitchFamily="18" charset="0"/>
              </a:rPr>
              <a:t>	Another way to stop gender violence would be to reproach member states that consistently violate treaties such as the </a:t>
            </a:r>
            <a:r>
              <a:rPr lang="en-US" sz="2100" dirty="0" smtClean="0">
                <a:solidFill>
                  <a:srgbClr val="FF0000"/>
                </a:solidFill>
                <a:latin typeface="Times New Roman" pitchFamily="18" charset="0"/>
                <a:cs typeface="Times New Roman" pitchFamily="18" charset="0"/>
              </a:rPr>
              <a:t>Convention on Political Rights of Women (1952), the Convention on the Elimination of All Forms of Discrimination against Women (1979), and the Declaration on the Elimination of Violence against Women (1993)</a:t>
            </a:r>
            <a:r>
              <a:rPr lang="en-US" sz="2100" dirty="0" smtClean="0">
                <a:latin typeface="Times New Roman" pitchFamily="18" charset="0"/>
                <a:cs typeface="Times New Roman" pitchFamily="18" charset="0"/>
              </a:rPr>
              <a:t>. Although this Committee cannot impose sanctions, it can pass resolutions verbally condemning states that commit human rights violations. The UN High Commissioner for Human Rights can also meet with representatives of governments that violate the above treaties to discuss possible solutions. In order to prevent gender violence, nations must work together to build a culture of support, equality and community. As such, the Kingdom of Denmark looks forward to offering its support, in whatever form possible, to nations firmly committed to ending violence against women in all its forms.</a:t>
            </a:r>
            <a:endParaRPr lang="en-US" sz="2100" dirty="0">
              <a:latin typeface="Times New Roman" pitchFamily="18" charset="0"/>
              <a:cs typeface="Times New Roman" pitchFamily="18" charset="0"/>
            </a:endParaRPr>
          </a:p>
        </p:txBody>
      </p:sp>
      <p:sp>
        <p:nvSpPr>
          <p:cNvPr id="5" name="TextBox 4"/>
          <p:cNvSpPr txBox="1"/>
          <p:nvPr/>
        </p:nvSpPr>
        <p:spPr>
          <a:xfrm>
            <a:off x="762000" y="914400"/>
            <a:ext cx="4038600" cy="1015663"/>
          </a:xfrm>
          <a:prstGeom prst="rect">
            <a:avLst/>
          </a:prstGeom>
          <a:noFill/>
        </p:spPr>
        <p:txBody>
          <a:bodyPr wrap="square" rtlCol="0">
            <a:spAutoFit/>
          </a:bodyPr>
          <a:lstStyle/>
          <a:p>
            <a:r>
              <a:rPr lang="en-US" sz="2000" b="1" dirty="0" smtClean="0">
                <a:effectLst/>
                <a:latin typeface="Times New Roman" pitchFamily="18" charset="0"/>
                <a:cs typeface="Times New Roman" pitchFamily="18" charset="0"/>
              </a:rPr>
              <a:t>Commission on Human Rights</a:t>
            </a:r>
          </a:p>
          <a:p>
            <a:r>
              <a:rPr lang="en-US" sz="2000" b="1" dirty="0" smtClean="0">
                <a:effectLst/>
                <a:latin typeface="Times New Roman" pitchFamily="18" charset="0"/>
                <a:cs typeface="Times New Roman" pitchFamily="18" charset="0"/>
              </a:rPr>
              <a:t>Kingdom of Denmark’s Position on Violence Against Women</a:t>
            </a:r>
            <a:endParaRPr lang="en-US" sz="20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Citations</a:t>
            </a:r>
            <a:endParaRPr lang="en-US" dirty="0"/>
          </a:p>
        </p:txBody>
      </p:sp>
      <p:sp>
        <p:nvSpPr>
          <p:cNvPr id="4" name="Rectangle 3"/>
          <p:cNvSpPr/>
          <p:nvPr/>
        </p:nvSpPr>
        <p:spPr>
          <a:xfrm>
            <a:off x="228600" y="1371600"/>
            <a:ext cx="3581400" cy="472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914400"/>
            <a:ext cx="1653209" cy="369332"/>
          </a:xfrm>
          <a:prstGeom prst="rect">
            <a:avLst/>
          </a:prstGeom>
          <a:noFill/>
        </p:spPr>
        <p:txBody>
          <a:bodyPr wrap="none" rtlCol="0">
            <a:spAutoFit/>
          </a:bodyPr>
          <a:lstStyle/>
          <a:p>
            <a:r>
              <a:rPr lang="en-US" dirty="0" smtClean="0"/>
              <a:t>Chicago Style</a:t>
            </a:r>
            <a:endParaRPr lang="en-US" dirty="0"/>
          </a:p>
        </p:txBody>
      </p:sp>
      <p:sp>
        <p:nvSpPr>
          <p:cNvPr id="6" name="TextBox 5"/>
          <p:cNvSpPr txBox="1"/>
          <p:nvPr/>
        </p:nvSpPr>
        <p:spPr>
          <a:xfrm>
            <a:off x="381000" y="1524000"/>
            <a:ext cx="3200400" cy="3231654"/>
          </a:xfrm>
          <a:prstGeom prst="rect">
            <a:avLst/>
          </a:prstGeom>
          <a:noFill/>
        </p:spPr>
        <p:txBody>
          <a:bodyPr wrap="square" rtlCol="0">
            <a:spAutoFit/>
          </a:bodyPr>
          <a:lstStyle/>
          <a:p>
            <a:r>
              <a:rPr lang="en-US" dirty="0" smtClean="0"/>
              <a:t>…after the NYC attack, President Trump called for a policy debate on immigration</a:t>
            </a:r>
            <a:r>
              <a:rPr lang="en-US" baseline="30000" dirty="0" smtClean="0"/>
              <a:t>1 ----------------------------------------------------------------------------------------------------------------------------------------------------------------------------------------------------------------------------------------------------------------------------------------------------------------------------------------------------------------------------------------------------------------------------------------------------------------------------------------------------------------------------------------------------------------------------------------------------------------------------------------------------------</a:t>
            </a:r>
            <a:endParaRPr lang="en-US" baseline="30000" dirty="0"/>
          </a:p>
        </p:txBody>
      </p:sp>
      <p:sp>
        <p:nvSpPr>
          <p:cNvPr id="7" name="TextBox 6"/>
          <p:cNvSpPr txBox="1"/>
          <p:nvPr/>
        </p:nvSpPr>
        <p:spPr>
          <a:xfrm>
            <a:off x="304800" y="4648200"/>
            <a:ext cx="3352800" cy="1169551"/>
          </a:xfrm>
          <a:prstGeom prst="rect">
            <a:avLst/>
          </a:prstGeom>
          <a:noFill/>
        </p:spPr>
        <p:txBody>
          <a:bodyPr wrap="square" rtlCol="0">
            <a:spAutoFit/>
          </a:bodyPr>
          <a:lstStyle/>
          <a:p>
            <a:r>
              <a:rPr lang="en-US" sz="1400" baseline="30000" dirty="0" smtClean="0"/>
              <a:t>1</a:t>
            </a:r>
            <a:r>
              <a:rPr lang="en-US" sz="1400" dirty="0" smtClean="0"/>
              <a:t>Baker, Peter. "Trump Blames Schumer and Immigration Policies Hours After New York Terrorist Attack." The New York Times. November 01, 2017. Accessed November 02, 2017. </a:t>
            </a:r>
            <a:endParaRPr lang="en-US" sz="1400" dirty="0"/>
          </a:p>
        </p:txBody>
      </p:sp>
      <p:sp>
        <p:nvSpPr>
          <p:cNvPr id="8" name="Rectangle 7"/>
          <p:cNvSpPr/>
          <p:nvPr/>
        </p:nvSpPr>
        <p:spPr>
          <a:xfrm>
            <a:off x="4724400" y="1371600"/>
            <a:ext cx="3657600" cy="472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4876800" y="1524000"/>
            <a:ext cx="3352800" cy="2492990"/>
          </a:xfrm>
          <a:prstGeom prst="rect">
            <a:avLst/>
          </a:prstGeom>
          <a:noFill/>
        </p:spPr>
        <p:txBody>
          <a:bodyPr wrap="square" rtlCol="0">
            <a:spAutoFit/>
          </a:bodyPr>
          <a:lstStyle/>
          <a:p>
            <a:r>
              <a:rPr lang="en-US" dirty="0" smtClean="0"/>
              <a:t>…after the NYC attack, President Trump called for a policy debate on immigration (Baker).</a:t>
            </a:r>
            <a:r>
              <a:rPr lang="en-US" baseline="30000" dirty="0" smtClean="0"/>
              <a:t> ----------------------------------------------------------------------------------------------------------------------------------------------------------------------------------------------------------------------------------------------------------------------------------------------------------------------------------------------------------------------------------------------------------------------------------------------------------------</a:t>
            </a:r>
            <a:endParaRPr lang="en-US" baseline="30000" dirty="0"/>
          </a:p>
        </p:txBody>
      </p:sp>
      <p:sp>
        <p:nvSpPr>
          <p:cNvPr id="10" name="TextBox 9"/>
          <p:cNvSpPr txBox="1"/>
          <p:nvPr/>
        </p:nvSpPr>
        <p:spPr>
          <a:xfrm>
            <a:off x="4876800" y="3934123"/>
            <a:ext cx="3429000" cy="2923877"/>
          </a:xfrm>
          <a:prstGeom prst="rect">
            <a:avLst/>
          </a:prstGeom>
          <a:noFill/>
        </p:spPr>
        <p:txBody>
          <a:bodyPr wrap="square" rtlCol="0">
            <a:spAutoFit/>
          </a:bodyPr>
          <a:lstStyle/>
          <a:p>
            <a:r>
              <a:rPr lang="en-US" smtClean="0"/>
              <a:t>(Works cited </a:t>
            </a:r>
            <a:r>
              <a:rPr lang="en-US" dirty="0" smtClean="0"/>
              <a:t>page)</a:t>
            </a:r>
          </a:p>
          <a:p>
            <a:r>
              <a:rPr lang="en-US" sz="1600" dirty="0" smtClean="0"/>
              <a:t>Baker, Peter. “Trump Blames 	Schumer and 	Immigration Policies 	Hours After New York 	Terrorist Attack.” </a:t>
            </a:r>
            <a:r>
              <a:rPr lang="en-US" sz="1600" i="1" dirty="0" smtClean="0"/>
              <a:t>The 	New York Times</a:t>
            </a:r>
            <a:r>
              <a:rPr lang="en-US" sz="1600" dirty="0" smtClean="0"/>
              <a:t>, The New 	York Times, 1 Nov. 2017, </a:t>
            </a:r>
          </a:p>
          <a:p>
            <a:r>
              <a:rPr lang="en-US" dirty="0" smtClean="0"/>
              <a:t/>
            </a:r>
            <a:br>
              <a:rPr lang="en-US" dirty="0" smtClean="0"/>
            </a:br>
            <a:r>
              <a:rPr lang="en-US" dirty="0" smtClean="0"/>
              <a:t/>
            </a:r>
            <a:br>
              <a:rPr lang="en-US" dirty="0" smtClean="0"/>
            </a:br>
            <a:endParaRPr lang="en-US" dirty="0"/>
          </a:p>
        </p:txBody>
      </p:sp>
      <p:sp>
        <p:nvSpPr>
          <p:cNvPr id="11" name="TextBox 10"/>
          <p:cNvSpPr txBox="1"/>
          <p:nvPr/>
        </p:nvSpPr>
        <p:spPr>
          <a:xfrm>
            <a:off x="4724400" y="914400"/>
            <a:ext cx="668773" cy="369332"/>
          </a:xfrm>
          <a:prstGeom prst="rect">
            <a:avLst/>
          </a:prstGeom>
          <a:noFill/>
        </p:spPr>
        <p:txBody>
          <a:bodyPr wrap="none" rtlCol="0">
            <a:spAutoFit/>
          </a:bodyPr>
          <a:lstStyle/>
          <a:p>
            <a:r>
              <a:rPr lang="en-US" dirty="0" smtClean="0"/>
              <a:t>MLA</a:t>
            </a:r>
            <a:endParaRPr lang="en-US" dirty="0"/>
          </a:p>
        </p:txBody>
      </p:sp>
      <p:sp>
        <p:nvSpPr>
          <p:cNvPr id="12" name="TextBox 11"/>
          <p:cNvSpPr txBox="1"/>
          <p:nvPr/>
        </p:nvSpPr>
        <p:spPr>
          <a:xfrm>
            <a:off x="2209800" y="6248400"/>
            <a:ext cx="4741363" cy="369332"/>
          </a:xfrm>
          <a:prstGeom prst="rect">
            <a:avLst/>
          </a:prstGeom>
          <a:noFill/>
        </p:spPr>
        <p:txBody>
          <a:bodyPr wrap="none" rtlCol="0">
            <a:spAutoFit/>
          </a:bodyPr>
          <a:lstStyle/>
          <a:p>
            <a:r>
              <a:rPr lang="en-US" dirty="0" smtClean="0"/>
              <a:t>*****http://www.citationmachine.net*****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YOUMAKE YOUR POSITION PAPER STRONGER?</a:t>
            </a:r>
            <a:endParaRPr lang="en-US" dirty="0"/>
          </a:p>
        </p:txBody>
      </p:sp>
      <p:sp>
        <p:nvSpPr>
          <p:cNvPr id="3" name="Content Placeholder 2"/>
          <p:cNvSpPr>
            <a:spLocks noGrp="1"/>
          </p:cNvSpPr>
          <p:nvPr>
            <p:ph idx="1"/>
          </p:nvPr>
        </p:nvSpPr>
        <p:spPr>
          <a:xfrm>
            <a:off x="457200" y="1646236"/>
            <a:ext cx="8229600" cy="4830763"/>
          </a:xfrm>
        </p:spPr>
        <p:txBody>
          <a:bodyPr>
            <a:normAutofit fontScale="62500" lnSpcReduction="20000"/>
          </a:bodyPr>
          <a:lstStyle/>
          <a:p>
            <a:r>
              <a:rPr lang="en-US" sz="4000" dirty="0" smtClean="0">
                <a:latin typeface="Times New Roman" pitchFamily="18" charset="0"/>
                <a:cs typeface="Times New Roman" pitchFamily="18" charset="0"/>
              </a:rPr>
              <a:t>Answer all the questions of the 3 paragraphs that I gave you as a guide (but don’t limit yourself to just them)</a:t>
            </a:r>
          </a:p>
          <a:p>
            <a:r>
              <a:rPr lang="en-US" sz="4000" dirty="0">
                <a:latin typeface="Times New Roman" pitchFamily="18" charset="0"/>
                <a:cs typeface="Times New Roman" pitchFamily="18" charset="0"/>
              </a:rPr>
              <a:t>Focus your research on what is emphasized in the background guide. Sometimes it will contain questions to consider. Make sure that your position paper answers these questions</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Know the opposing argument</a:t>
            </a:r>
          </a:p>
          <a:p>
            <a:r>
              <a:rPr lang="en-US" sz="4000" dirty="0" smtClean="0">
                <a:latin typeface="Times New Roman" pitchFamily="18" charset="0"/>
                <a:cs typeface="Times New Roman" pitchFamily="18" charset="0"/>
              </a:rPr>
              <a:t>Know the opposing countries</a:t>
            </a:r>
          </a:p>
          <a:p>
            <a:r>
              <a:rPr lang="en-US" sz="4000" dirty="0" smtClean="0">
                <a:latin typeface="Times New Roman" pitchFamily="18" charset="0"/>
                <a:cs typeface="Times New Roman" pitchFamily="18" charset="0"/>
              </a:rPr>
              <a:t>Know who your allies are</a:t>
            </a:r>
          </a:p>
          <a:p>
            <a:r>
              <a:rPr lang="en-US" sz="4000" dirty="0" smtClean="0">
                <a:latin typeface="Times New Roman" pitchFamily="18" charset="0"/>
                <a:cs typeface="Times New Roman" pitchFamily="18" charset="0"/>
              </a:rPr>
              <a:t>Know what actions have already been taken, what discussions/negotiations were held</a:t>
            </a:r>
          </a:p>
          <a:p>
            <a:r>
              <a:rPr lang="en-US" sz="4000" dirty="0" smtClean="0">
                <a:latin typeface="Times New Roman" pitchFamily="18" charset="0"/>
                <a:cs typeface="Times New Roman" pitchFamily="18" charset="0"/>
              </a:rPr>
              <a:t>Stream line it, make it shorter without losing your arguments – write and re-write</a:t>
            </a:r>
          </a:p>
          <a:p>
            <a:r>
              <a:rPr lang="en-US" sz="4000" dirty="0" smtClean="0">
                <a:latin typeface="Times New Roman" pitchFamily="18" charset="0"/>
                <a:cs typeface="Times New Roman" pitchFamily="18" charset="0"/>
              </a:rPr>
              <a:t>Read it out loud to yourself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they want them?</a:t>
            </a:r>
          </a:p>
        </p:txBody>
      </p:sp>
      <p:sp>
        <p:nvSpPr>
          <p:cNvPr id="3" name="Content Placeholder 2"/>
          <p:cNvSpPr>
            <a:spLocks noGrp="1"/>
          </p:cNvSpPr>
          <p:nvPr>
            <p:ph idx="1"/>
          </p:nvPr>
        </p:nvSpPr>
        <p:spPr/>
        <p:txBody>
          <a:bodyPr/>
          <a:lstStyle/>
          <a:p>
            <a:r>
              <a:rPr lang="en-US" dirty="0" smtClean="0"/>
              <a:t>So </a:t>
            </a:r>
            <a:r>
              <a:rPr lang="en-US" dirty="0"/>
              <a:t>that staff members can read them and get a feel for the direction </a:t>
            </a:r>
            <a:r>
              <a:rPr lang="en-US" dirty="0" smtClean="0"/>
              <a:t>the debate </a:t>
            </a:r>
            <a:r>
              <a:rPr lang="en-US" dirty="0"/>
              <a:t>will </a:t>
            </a:r>
            <a:r>
              <a:rPr lang="en-US" dirty="0" smtClean="0"/>
              <a:t>take.</a:t>
            </a:r>
            <a:endParaRPr lang="en-US" dirty="0"/>
          </a:p>
          <a:p>
            <a:r>
              <a:rPr lang="en-US" dirty="0"/>
              <a:t>It is the best way to have well prepared delegates.  </a:t>
            </a:r>
            <a:endParaRPr lang="en-US" dirty="0" smtClean="0"/>
          </a:p>
          <a:p>
            <a:r>
              <a:rPr lang="en-US" dirty="0" smtClean="0"/>
              <a:t>Well </a:t>
            </a:r>
            <a:r>
              <a:rPr lang="en-US" dirty="0"/>
              <a:t>prepared delegates means better debates and higher quality of </a:t>
            </a:r>
            <a:r>
              <a:rPr lang="en-US" dirty="0" smtClean="0"/>
              <a:t>discussion.</a:t>
            </a:r>
          </a:p>
        </p:txBody>
      </p:sp>
    </p:spTree>
    <p:extLst>
      <p:ext uri="{BB962C8B-B14F-4D97-AF65-F5344CB8AC3E}">
        <p14:creationId xmlns:p14="http://schemas.microsoft.com/office/powerpoint/2010/main" val="2072922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would you want a position paper?</a:t>
            </a:r>
          </a:p>
        </p:txBody>
      </p:sp>
      <p:sp>
        <p:nvSpPr>
          <p:cNvPr id="3" name="Content Placeholder 2"/>
          <p:cNvSpPr>
            <a:spLocks noGrp="1"/>
          </p:cNvSpPr>
          <p:nvPr>
            <p:ph idx="1"/>
          </p:nvPr>
        </p:nvSpPr>
        <p:spPr/>
        <p:txBody>
          <a:bodyPr>
            <a:noAutofit/>
          </a:bodyPr>
          <a:lstStyle/>
          <a:p>
            <a:r>
              <a:rPr lang="en-US" sz="2800" dirty="0" smtClean="0">
                <a:latin typeface="Times New Roman" pitchFamily="18" charset="0"/>
                <a:cs typeface="Times New Roman" pitchFamily="18" charset="0"/>
              </a:rPr>
              <a:t>Definition says it all:</a:t>
            </a:r>
          </a:p>
          <a:p>
            <a:pPr lvl="1"/>
            <a:r>
              <a:rPr lang="en-US" sz="2800" dirty="0">
                <a:latin typeface="Times New Roman" pitchFamily="18" charset="0"/>
                <a:cs typeface="Times New Roman" pitchFamily="18" charset="0"/>
              </a:rPr>
              <a:t>an essay detailing your country's policies on the topics being discussed in your </a:t>
            </a:r>
            <a:r>
              <a:rPr lang="en-US" sz="2800" dirty="0" smtClean="0">
                <a:latin typeface="Times New Roman" pitchFamily="18" charset="0"/>
                <a:cs typeface="Times New Roman" pitchFamily="18" charset="0"/>
              </a:rPr>
              <a:t>committee; it </a:t>
            </a:r>
            <a:r>
              <a:rPr lang="en-US" sz="2800" dirty="0">
                <a:latin typeface="Times New Roman" pitchFamily="18" charset="0"/>
                <a:cs typeface="Times New Roman" pitchFamily="18" charset="0"/>
              </a:rPr>
              <a:t>is your </a:t>
            </a:r>
            <a:r>
              <a:rPr lang="en-US" sz="2800" dirty="0" smtClean="0">
                <a:latin typeface="Times New Roman" pitchFamily="18" charset="0"/>
                <a:cs typeface="Times New Roman" pitchFamily="18" charset="0"/>
              </a:rPr>
              <a:t>country’s </a:t>
            </a:r>
            <a:r>
              <a:rPr lang="en-US" sz="2800" dirty="0">
                <a:latin typeface="Times New Roman" pitchFamily="18" charset="0"/>
                <a:cs typeface="Times New Roman" pitchFamily="18" charset="0"/>
              </a:rPr>
              <a:t>response to the topic</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Forces you to write an </a:t>
            </a:r>
            <a:r>
              <a:rPr lang="en-US" sz="2800" dirty="0">
                <a:latin typeface="Times New Roman" pitchFamily="18" charset="0"/>
                <a:cs typeface="Times New Roman" pitchFamily="18" charset="0"/>
              </a:rPr>
              <a:t>essay detailing your country's policies on the topics being discussed in your committee. </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helps you organize your ideas so that you can share your country's position with the rest of the </a:t>
            </a:r>
            <a:r>
              <a:rPr lang="en-US" sz="2800" dirty="0" smtClean="0">
                <a:latin typeface="Times New Roman" pitchFamily="18" charset="0"/>
                <a:cs typeface="Times New Roman" pitchFamily="18" charset="0"/>
              </a:rPr>
              <a:t>committee</a:t>
            </a:r>
          </a:p>
          <a:p>
            <a:r>
              <a:rPr lang="en-US" sz="2800" dirty="0">
                <a:latin typeface="Times New Roman" pitchFamily="18" charset="0"/>
                <a:cs typeface="Times New Roman" pitchFamily="18" charset="0"/>
              </a:rPr>
              <a:t>You can use your position paper as your opening </a:t>
            </a:r>
            <a:r>
              <a:rPr lang="en-US" sz="2800" dirty="0" smtClean="0">
                <a:latin typeface="Times New Roman" pitchFamily="18" charset="0"/>
                <a:cs typeface="Times New Roman" pitchFamily="18" charset="0"/>
              </a:rPr>
              <a:t>remarks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76568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NHSMUN Position Paper directions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rId2"/>
              </a:rPr>
              <a:t>http://</a:t>
            </a:r>
            <a:r>
              <a:rPr lang="en-US" dirty="0" smtClean="0">
                <a:hlinkClick r:id="rId2"/>
              </a:rPr>
              <a:t>www.nhsmun.nyc/documents</a:t>
            </a:r>
            <a:endParaRPr lang="en-US" dirty="0" smtClean="0"/>
          </a:p>
          <a:p>
            <a:r>
              <a:rPr lang="en-US" dirty="0" smtClean="0"/>
              <a:t>“Position </a:t>
            </a:r>
            <a:r>
              <a:rPr lang="en-US" dirty="0"/>
              <a:t>papers should be </a:t>
            </a:r>
            <a:r>
              <a:rPr lang="en-US" b="1" dirty="0"/>
              <a:t>(at minimum) four double-spaced, 12-point type (font) pages </a:t>
            </a:r>
            <a:r>
              <a:rPr lang="en-US" dirty="0"/>
              <a:t>with </a:t>
            </a:r>
            <a:r>
              <a:rPr lang="en-US" dirty="0" smtClean="0"/>
              <a:t>1-inch </a:t>
            </a:r>
            <a:r>
              <a:rPr lang="en-US" dirty="0"/>
              <a:t>margins </a:t>
            </a:r>
            <a:r>
              <a:rPr lang="en-US" b="1" dirty="0"/>
              <a:t>per topic</a:t>
            </a:r>
            <a:r>
              <a:rPr lang="en-US" dirty="0"/>
              <a:t>. Any academic citation style is acceptable (NHSMUN Background </a:t>
            </a:r>
            <a:r>
              <a:rPr lang="en-US" dirty="0" smtClean="0"/>
              <a:t>Guides use </a:t>
            </a:r>
            <a:r>
              <a:rPr lang="en-US" dirty="0"/>
              <a:t>a modified version of Chicago style), but citations are </a:t>
            </a:r>
            <a:r>
              <a:rPr lang="en-US" b="1" dirty="0"/>
              <a:t>mandatory</a:t>
            </a:r>
            <a:r>
              <a:rPr lang="en-US" dirty="0"/>
              <a:t>. Position papers </a:t>
            </a:r>
            <a:r>
              <a:rPr lang="en-US" dirty="0" smtClean="0"/>
              <a:t>without citations </a:t>
            </a:r>
            <a:r>
              <a:rPr lang="en-US" dirty="0"/>
              <a:t>will not be eligible for awards</a:t>
            </a:r>
            <a:r>
              <a:rPr lang="en-US" dirty="0" smtClean="0"/>
              <a:t>.” p. 3</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001422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Position Paper Specifications</a:t>
            </a:r>
            <a:endParaRPr lang="en-US" dirty="0"/>
          </a:p>
        </p:txBody>
      </p:sp>
      <p:sp>
        <p:nvSpPr>
          <p:cNvPr id="3" name="Content Placeholder 2"/>
          <p:cNvSpPr>
            <a:spLocks noGrp="1"/>
          </p:cNvSpPr>
          <p:nvPr>
            <p:ph idx="1"/>
          </p:nvPr>
        </p:nvSpPr>
        <p:spPr>
          <a:xfrm>
            <a:off x="228600" y="1676400"/>
            <a:ext cx="8686800" cy="5181600"/>
          </a:xfrm>
        </p:spPr>
        <p:txBody>
          <a:bodyPr>
            <a:normAutofit/>
          </a:bodyPr>
          <a:lstStyle/>
          <a:p>
            <a:r>
              <a:rPr lang="en-US" dirty="0" smtClean="0">
                <a:latin typeface="Aparajita" pitchFamily="34" charset="0"/>
                <a:cs typeface="Aparajita" pitchFamily="34" charset="0"/>
              </a:rPr>
              <a:t>5 paragraphs (at least 2 pages)</a:t>
            </a:r>
            <a:endParaRPr lang="en-US" dirty="0">
              <a:latin typeface="Aparajita" pitchFamily="34" charset="0"/>
              <a:cs typeface="Aparajita" pitchFamily="34" charset="0"/>
            </a:endParaRPr>
          </a:p>
          <a:p>
            <a:pPr lvl="1"/>
            <a:r>
              <a:rPr lang="en-US" dirty="0" smtClean="0">
                <a:latin typeface="Aparajita" pitchFamily="34" charset="0"/>
                <a:cs typeface="Aparajita" pitchFamily="34" charset="0"/>
              </a:rPr>
              <a:t>Proper heading</a:t>
            </a:r>
          </a:p>
          <a:p>
            <a:r>
              <a:rPr lang="en-US" dirty="0" smtClean="0">
                <a:latin typeface="Aparajita" pitchFamily="34" charset="0"/>
                <a:cs typeface="Aparajita" pitchFamily="34" charset="0"/>
              </a:rPr>
              <a:t>Your writing must be informed by research (don’t say things that you are not sure about.  If you are not sure, look it up or ask one of your teammates)</a:t>
            </a:r>
          </a:p>
          <a:p>
            <a:r>
              <a:rPr lang="en-US" dirty="0" smtClean="0">
                <a:latin typeface="Aparajita" pitchFamily="34" charset="0"/>
                <a:cs typeface="Aparajita" pitchFamily="34" charset="0"/>
              </a:rPr>
              <a:t>If you can make connections to other countries it will make your paper stronger</a:t>
            </a:r>
          </a:p>
          <a:p>
            <a:r>
              <a:rPr lang="en-US" dirty="0" smtClean="0">
                <a:latin typeface="Aparajita" pitchFamily="34" charset="0"/>
                <a:cs typeface="Aparajita" pitchFamily="34" charset="0"/>
              </a:rPr>
              <a:t>Show that you are knowledgeable</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a:xfrm>
            <a:off x="457200" y="1676400"/>
            <a:ext cx="8229600" cy="4953000"/>
          </a:xfrm>
        </p:spPr>
        <p:txBody>
          <a:bodyPr>
            <a:normAutofit/>
          </a:bodyPr>
          <a:lstStyle/>
          <a:p>
            <a:pPr>
              <a:buNone/>
            </a:pPr>
            <a:endParaRPr lang="en-US" sz="1200" dirty="0" smtClean="0">
              <a:latin typeface="Aparajita" pitchFamily="34" charset="0"/>
              <a:cs typeface="Aparajita" pitchFamily="34" charset="0"/>
            </a:endParaRPr>
          </a:p>
          <a:p>
            <a:r>
              <a:rPr lang="en-US" dirty="0" smtClean="0">
                <a:latin typeface="Aparajita" pitchFamily="34" charset="0"/>
                <a:cs typeface="Aparajita" pitchFamily="34" charset="0"/>
              </a:rPr>
              <a:t>If you feel you don’t want to follow these directions, that you can write a good, persuasive and defensible position paper without them, feel free to follow your instincts (but it must be written well)</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latin typeface="Aparajita" pitchFamily="34" charset="0"/>
                <a:cs typeface="Aparajita" pitchFamily="34" charset="0"/>
              </a:rPr>
              <a:t>Identify </a:t>
            </a:r>
            <a:r>
              <a:rPr lang="en-US" sz="3600" dirty="0">
                <a:latin typeface="Aparajita" pitchFamily="34" charset="0"/>
                <a:cs typeface="Aparajita" pitchFamily="34" charset="0"/>
              </a:rPr>
              <a:t>the issue - Give the background of the topic (has to go beyond the background guide</a:t>
            </a:r>
            <a:r>
              <a:rPr lang="en-US" sz="3600" dirty="0" smtClean="0">
                <a:latin typeface="Aparajita" pitchFamily="34" charset="0"/>
                <a:cs typeface="Aparajita" pitchFamily="34" charset="0"/>
              </a:rPr>
              <a:t>).</a:t>
            </a:r>
          </a:p>
          <a:p>
            <a:r>
              <a:rPr lang="en-US" sz="3600" dirty="0" smtClean="0">
                <a:latin typeface="Aparajita" pitchFamily="34" charset="0"/>
                <a:cs typeface="Aparajita" pitchFamily="34" charset="0"/>
              </a:rPr>
              <a:t>Discuss the </a:t>
            </a:r>
            <a:r>
              <a:rPr lang="en-US" sz="3600" dirty="0">
                <a:latin typeface="Aparajita" panose="020B0604020202020204" pitchFamily="34" charset="0"/>
                <a:cs typeface="Aparajita" panose="020B0604020202020204" pitchFamily="34" charset="0"/>
              </a:rPr>
              <a:t>importance of the topic and the problems that will </a:t>
            </a:r>
            <a:r>
              <a:rPr lang="en-US" sz="3600" dirty="0" smtClean="0">
                <a:latin typeface="Aparajita" panose="020B0604020202020204" pitchFamily="34" charset="0"/>
                <a:cs typeface="Aparajita" panose="020B0604020202020204" pitchFamily="34" charset="0"/>
              </a:rPr>
              <a:t>be encountered </a:t>
            </a:r>
            <a:r>
              <a:rPr lang="en-US" sz="3600" dirty="0">
                <a:latin typeface="Aparajita" panose="020B0604020202020204" pitchFamily="34" charset="0"/>
                <a:cs typeface="Aparajita" panose="020B0604020202020204" pitchFamily="34" charset="0"/>
              </a:rPr>
              <a:t>in finding a solution.</a:t>
            </a:r>
            <a:endParaRPr lang="en-US" sz="3600" dirty="0" smtClean="0">
              <a:latin typeface="Aparajita" pitchFamily="34" charset="0"/>
              <a:cs typeface="Aparajita" pitchFamily="34" charset="0"/>
            </a:endParaRPr>
          </a:p>
          <a:p>
            <a:pPr algn="ctr">
              <a:buNone/>
            </a:pPr>
            <a:endParaRPr lang="en-US" sz="3600" dirty="0">
              <a:latin typeface="Aparajita" pitchFamily="34" charset="0"/>
              <a:cs typeface="Aparajita" pitchFamily="34" charset="0"/>
            </a:endParaRPr>
          </a:p>
          <a:p>
            <a:pPr>
              <a:buNone/>
            </a:pPr>
            <a:r>
              <a:rPr lang="en-US" sz="3600" dirty="0" smtClean="0">
                <a:latin typeface="Aparajita" pitchFamily="34" charset="0"/>
                <a:cs typeface="Aparajita" pitchFamily="34" charset="0"/>
              </a:rPr>
              <a:t>Question 1: What is going on, what are we discussing?</a:t>
            </a:r>
          </a:p>
          <a:p>
            <a:pPr>
              <a:buNone/>
            </a:pPr>
            <a:r>
              <a:rPr lang="en-US" sz="3600" dirty="0" smtClean="0">
                <a:latin typeface="Aparajita" pitchFamily="34" charset="0"/>
                <a:cs typeface="Aparajita" pitchFamily="34" charset="0"/>
              </a:rPr>
              <a:t>Question 2: </a:t>
            </a:r>
            <a:r>
              <a:rPr lang="en-US" sz="3600" dirty="0">
                <a:latin typeface="Aparajita" pitchFamily="34" charset="0"/>
                <a:cs typeface="Aparajita" pitchFamily="34" charset="0"/>
              </a:rPr>
              <a:t>Is this a new topic or an ongoing one?</a:t>
            </a:r>
          </a:p>
          <a:p>
            <a:pPr>
              <a:buNone/>
            </a:pPr>
            <a:r>
              <a:rPr lang="en-US" sz="3600" dirty="0" smtClean="0">
                <a:latin typeface="Aparajita" pitchFamily="34" charset="0"/>
                <a:cs typeface="Aparajita" pitchFamily="34" charset="0"/>
              </a:rPr>
              <a:t>Question 3: What problems will stand in the way of a viable solution?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solidFill>
                  <a:srgbClr val="6D7442"/>
                </a:solidFill>
                <a:effectLst>
                  <a:glow rad="101600">
                    <a:srgbClr val="FFFF00">
                      <a:alpha val="60000"/>
                    </a:srgbClr>
                  </a:glow>
                  <a:outerShdw blurRad="38100" dist="25500" dir="5400000" algn="tl" rotWithShape="0">
                    <a:srgbClr val="000000">
                      <a:satMod val="180000"/>
                      <a:alpha val="75000"/>
                    </a:srgbClr>
                  </a:outerShdw>
                </a:effectLst>
              </a:rPr>
              <a:t>SAMPLE POSITION PAPER PARAGRAPH 1 - INTRODUCTION</a:t>
            </a:r>
            <a:endParaRPr lang="en-US" sz="3600" dirty="0">
              <a:solidFill>
                <a:srgbClr val="6D7442"/>
              </a:solidFill>
              <a:effectLst>
                <a:glow rad="101600">
                  <a:srgbClr val="FFFF00">
                    <a:alpha val="60000"/>
                  </a:srgbClr>
                </a:glow>
                <a:outerShdw blurRad="38100" dist="25500" dir="5400000" algn="tl" rotWithShape="0">
                  <a:srgbClr val="000000">
                    <a:satMod val="180000"/>
                    <a:alpha val="75000"/>
                  </a:srgbClr>
                </a:outerShdw>
              </a:effectLst>
            </a:endParaRPr>
          </a:p>
        </p:txBody>
      </p:sp>
      <p:sp>
        <p:nvSpPr>
          <p:cNvPr id="3" name="Content Placeholder 2"/>
          <p:cNvSpPr>
            <a:spLocks noGrp="1"/>
          </p:cNvSpPr>
          <p:nvPr>
            <p:ph idx="1"/>
          </p:nvPr>
        </p:nvSpPr>
        <p:spPr>
          <a:xfrm>
            <a:off x="304800" y="1066800"/>
            <a:ext cx="8534400" cy="4754880"/>
          </a:xfrm>
        </p:spPr>
        <p:txBody>
          <a:bodyPr>
            <a:noAutofit/>
          </a:bodyPr>
          <a:lstStyle/>
          <a:p>
            <a:pPr>
              <a:buNone/>
            </a:pPr>
            <a:r>
              <a:rPr lang="en-US" sz="2400" b="1" dirty="0">
                <a:latin typeface="Times New Roman" pitchFamily="18" charset="0"/>
                <a:cs typeface="Times New Roman" pitchFamily="18" charset="0"/>
              </a:rPr>
              <a:t>International Labor Organization </a:t>
            </a:r>
          </a:p>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Romania’s </a:t>
            </a:r>
            <a:r>
              <a:rPr lang="en-US" sz="2400" b="1" dirty="0">
                <a:latin typeface="Times New Roman" pitchFamily="18" charset="0"/>
                <a:cs typeface="Times New Roman" pitchFamily="18" charset="0"/>
              </a:rPr>
              <a:t>position on Globalization and Development </a:t>
            </a:r>
          </a:p>
          <a:p>
            <a:pPr>
              <a:buNone/>
            </a:pPr>
            <a:r>
              <a:rPr lang="en-US" sz="2400" dirty="0" smtClean="0">
                <a:latin typeface="Times New Roman" pitchFamily="18" charset="0"/>
                <a:cs typeface="Times New Roman" pitchFamily="18" charset="0"/>
              </a:rPr>
              <a:t>In the past two decades the rapidly growing world trend has been toward globalization. With the emergence of the internet as a means of communication and the increasing accessibility of international trade physical barriers are not the only barriers withering away. Protective tariffs are plummeting and free trade agreements are becoming more prevalent</a:t>
            </a:r>
            <a:r>
              <a:rPr lang="en-US" sz="2400" i="1" dirty="0" smtClean="0">
                <a:latin typeface="Times New Roman" pitchFamily="18" charset="0"/>
                <a:cs typeface="Times New Roman" pitchFamily="18" charset="0"/>
              </a:rPr>
              <a:t>. Romania appreciates that globalization creates favorable situations for expansion of commercial as well as economic assets. </a:t>
            </a:r>
            <a:r>
              <a:rPr lang="en-US" sz="2400" i="1" dirty="0" smtClean="0">
                <a:solidFill>
                  <a:srgbClr val="FF0000"/>
                </a:solidFill>
                <a:latin typeface="Times New Roman" pitchFamily="18" charset="0"/>
                <a:cs typeface="Times New Roman" pitchFamily="18" charset="0"/>
              </a:rPr>
              <a:t>In the past year Romania has seen a foreign direct investment (FDI) increase of 199%. Inward FDI increased from EURO 234 million in 2005 to EURO 699 million in 2006. </a:t>
            </a:r>
            <a:r>
              <a:rPr lang="en-US" sz="2400" i="1" dirty="0" smtClean="0">
                <a:latin typeface="Times New Roman" pitchFamily="18" charset="0"/>
                <a:cs typeface="Times New Roman" pitchFamily="18" charset="0"/>
              </a:rPr>
              <a:t>However, Romania realizes that increased globalization does not automatically produce more equality</a:t>
            </a:r>
            <a:r>
              <a:rPr lang="en-US" i="1"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707681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228600"/>
            <a:ext cx="4267200" cy="786936"/>
          </a:xfrm>
        </p:spPr>
        <p:txBody>
          <a:bodyPr>
            <a:normAutofit fontScale="90000"/>
          </a:bodyPr>
          <a:lstStyle/>
          <a:p>
            <a:r>
              <a:rPr lang="en-US" dirty="0" smtClean="0"/>
              <a:t>PARAGRAPH 2</a:t>
            </a:r>
            <a:endParaRPr lang="en-US" dirty="0"/>
          </a:p>
        </p:txBody>
      </p:sp>
      <p:sp>
        <p:nvSpPr>
          <p:cNvPr id="3" name="Content Placeholder 2"/>
          <p:cNvSpPr>
            <a:spLocks noGrp="1"/>
          </p:cNvSpPr>
          <p:nvPr>
            <p:ph idx="1"/>
          </p:nvPr>
        </p:nvSpPr>
        <p:spPr>
          <a:xfrm>
            <a:off x="152400" y="1189037"/>
            <a:ext cx="8686800" cy="4525963"/>
          </a:xfrm>
        </p:spPr>
        <p:txBody>
          <a:bodyPr>
            <a:noAutofit/>
          </a:bodyPr>
          <a:lstStyle/>
          <a:p>
            <a:r>
              <a:rPr lang="en-US" sz="2800" dirty="0">
                <a:latin typeface="Times New Roman" pitchFamily="18" charset="0"/>
                <a:cs typeface="Times New Roman" pitchFamily="18" charset="0"/>
              </a:rPr>
              <a:t>State your country’s </a:t>
            </a:r>
            <a:r>
              <a:rPr lang="en-US" sz="2800" dirty="0" smtClean="0">
                <a:latin typeface="Times New Roman" pitchFamily="18" charset="0"/>
                <a:cs typeface="Times New Roman" pitchFamily="18" charset="0"/>
              </a:rPr>
              <a:t>position - Include </a:t>
            </a:r>
            <a:r>
              <a:rPr lang="en-US" sz="2800" dirty="0">
                <a:latin typeface="Times New Roman" pitchFamily="18" charset="0"/>
                <a:cs typeface="Times New Roman" pitchFamily="18" charset="0"/>
              </a:rPr>
              <a:t>major events that shape </a:t>
            </a:r>
            <a:r>
              <a:rPr lang="en-US" sz="2800" dirty="0" smtClean="0">
                <a:latin typeface="Times New Roman" pitchFamily="18" charset="0"/>
                <a:cs typeface="Times New Roman" pitchFamily="18" charset="0"/>
              </a:rPr>
              <a:t>current policy</a:t>
            </a:r>
            <a:endParaRPr lang="en-US" sz="2800" dirty="0">
              <a:latin typeface="Times New Roman" pitchFamily="18" charset="0"/>
              <a:cs typeface="Times New Roman" pitchFamily="18" charset="0"/>
            </a:endParaRPr>
          </a:p>
          <a:p>
            <a:pPr algn="ctr">
              <a:buNone/>
            </a:pPr>
            <a:r>
              <a:rPr lang="en-US" sz="2800" dirty="0" smtClean="0">
                <a:latin typeface="Times New Roman" pitchFamily="18" charset="0"/>
                <a:cs typeface="Times New Roman" pitchFamily="18" charset="0"/>
              </a:rPr>
              <a:t>YOU MUST SHOW THAT YOU UNDERSTAND THE TOPIC!</a:t>
            </a:r>
          </a:p>
          <a:p>
            <a:pPr algn="ctr">
              <a:buNone/>
            </a:pPr>
            <a:endParaRPr lang="en-US" sz="2800" dirty="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Question 1: </a:t>
            </a:r>
            <a:r>
              <a:rPr lang="en-US" sz="2800" dirty="0">
                <a:latin typeface="Times New Roman" pitchFamily="18" charset="0"/>
                <a:cs typeface="Times New Roman" pitchFamily="18" charset="0"/>
              </a:rPr>
              <a:t>Where does </a:t>
            </a:r>
            <a:r>
              <a:rPr lang="en-US" sz="2800" dirty="0" smtClean="0">
                <a:latin typeface="Times New Roman" pitchFamily="18" charset="0"/>
                <a:cs typeface="Times New Roman" pitchFamily="18" charset="0"/>
              </a:rPr>
              <a:t>your country </a:t>
            </a:r>
            <a:r>
              <a:rPr lang="en-US" sz="2800" dirty="0">
                <a:latin typeface="Times New Roman" pitchFamily="18" charset="0"/>
                <a:cs typeface="Times New Roman" pitchFamily="18" charset="0"/>
              </a:rPr>
              <a:t>stand on this issue</a:t>
            </a:r>
            <a:r>
              <a:rPr lang="en-US" sz="2800" dirty="0" smtClean="0">
                <a:latin typeface="Times New Roman" pitchFamily="18" charset="0"/>
                <a:cs typeface="Times New Roman" pitchFamily="18" charset="0"/>
              </a:rPr>
              <a:t>?</a:t>
            </a:r>
          </a:p>
          <a:p>
            <a:pPr>
              <a:buNone/>
            </a:pPr>
            <a:r>
              <a:rPr lang="en-US" sz="2800" dirty="0" smtClean="0">
                <a:latin typeface="Times New Roman" pitchFamily="18" charset="0"/>
                <a:cs typeface="Times New Roman" pitchFamily="18" charset="0"/>
              </a:rPr>
              <a:t>Question 2: What </a:t>
            </a:r>
            <a:r>
              <a:rPr lang="en-US" sz="2800" dirty="0">
                <a:latin typeface="Times New Roman" pitchFamily="18" charset="0"/>
                <a:cs typeface="Times New Roman" pitchFamily="18" charset="0"/>
              </a:rPr>
              <a:t>evidence (statistics, quotes) can you give to support </a:t>
            </a:r>
            <a:r>
              <a:rPr lang="en-US" sz="2800" dirty="0" smtClean="0">
                <a:latin typeface="Times New Roman" pitchFamily="18" charset="0"/>
                <a:cs typeface="Times New Roman" pitchFamily="18" charset="0"/>
              </a:rPr>
              <a:t>your country’s </a:t>
            </a:r>
            <a:r>
              <a:rPr lang="en-US" sz="2800" dirty="0">
                <a:latin typeface="Times New Roman" pitchFamily="18" charset="0"/>
                <a:cs typeface="Times New Roman" pitchFamily="18" charset="0"/>
              </a:rPr>
              <a:t>stand?</a:t>
            </a:r>
          </a:p>
          <a:p>
            <a:pPr>
              <a:buNone/>
            </a:pPr>
            <a:r>
              <a:rPr lang="en-US" sz="2800" dirty="0" smtClean="0">
                <a:latin typeface="Times New Roman" pitchFamily="18" charset="0"/>
                <a:cs typeface="Times New Roman" pitchFamily="18" charset="0"/>
              </a:rPr>
              <a:t>Question 3: </a:t>
            </a:r>
            <a:r>
              <a:rPr lang="en-US" sz="2800" dirty="0">
                <a:latin typeface="Times New Roman" pitchFamily="18" charset="0"/>
                <a:cs typeface="Times New Roman" pitchFamily="18" charset="0"/>
              </a:rPr>
              <a:t>Has the UN already taken any actions, passed resolutions, made recommendations?</a:t>
            </a:r>
          </a:p>
          <a:p>
            <a:pPr>
              <a:buNone/>
            </a:pPr>
            <a:r>
              <a:rPr lang="en-US" sz="2800" dirty="0">
                <a:latin typeface="Times New Roman" pitchFamily="18" charset="0"/>
                <a:cs typeface="Times New Roman" pitchFamily="18" charset="0"/>
              </a:rPr>
              <a:t>Question 4: </a:t>
            </a:r>
            <a:r>
              <a:rPr lang="en-US" sz="2800" dirty="0" smtClean="0">
                <a:latin typeface="Times New Roman" pitchFamily="18" charset="0"/>
                <a:cs typeface="Times New Roman" pitchFamily="18" charset="0"/>
              </a:rPr>
              <a:t>Who are the main players?</a:t>
            </a:r>
          </a:p>
          <a:p>
            <a:pPr>
              <a:buNone/>
            </a:pP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1114</TotalTime>
  <Words>1011</Words>
  <Application>Microsoft Office PowerPoint</Application>
  <PresentationFormat>On-screen Show (4:3)</PresentationFormat>
  <Paragraphs>92</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WRITING YOUR  POSITION PAPER</vt:lpstr>
      <vt:lpstr>Why do they want them?</vt:lpstr>
      <vt:lpstr>Why would you want a position paper?</vt:lpstr>
      <vt:lpstr>NHSMUN Position Paper directions</vt:lpstr>
      <vt:lpstr>Position Paper Specifications</vt:lpstr>
      <vt:lpstr>The process…</vt:lpstr>
      <vt:lpstr>Your introduction</vt:lpstr>
      <vt:lpstr>SAMPLE POSITION PAPER PARAGRAPH 1 - INTRODUCTION</vt:lpstr>
      <vt:lpstr>PARAGRAPH 2</vt:lpstr>
      <vt:lpstr>SAMPLE POSITION PAPER PARAGRAPH 2</vt:lpstr>
      <vt:lpstr>PARAGRAPH 3</vt:lpstr>
      <vt:lpstr>SAMPLE POSITION PAPER PARAGRAPH 3</vt:lpstr>
      <vt:lpstr>Citations</vt:lpstr>
      <vt:lpstr>HOW CAN YOUMAKE YOUR POSITION PAPER STRONGER?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Georgia</dc:creator>
  <cp:lastModifiedBy>Sachem Central School District</cp:lastModifiedBy>
  <cp:revision>87</cp:revision>
  <dcterms:created xsi:type="dcterms:W3CDTF">2012-12-02T12:55:29Z</dcterms:created>
  <dcterms:modified xsi:type="dcterms:W3CDTF">2017-11-13T19:12:53Z</dcterms:modified>
</cp:coreProperties>
</file>