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7" r:id="rId1"/>
  </p:sldMasterIdLst>
  <p:sldIdLst>
    <p:sldId id="256" r:id="rId2"/>
    <p:sldId id="257" r:id="rId3"/>
    <p:sldId id="258" r:id="rId4"/>
    <p:sldId id="259" r:id="rId5"/>
    <p:sldId id="260" r:id="rId6"/>
    <p:sldId id="261" r:id="rId7"/>
    <p:sldId id="264" r:id="rId8"/>
    <p:sldId id="263" r:id="rId9"/>
    <p:sldId id="268" r:id="rId10"/>
    <p:sldId id="269" r:id="rId11"/>
    <p:sldId id="270" r:id="rId12"/>
    <p:sldId id="265" r:id="rId13"/>
    <p:sldId id="271" r:id="rId14"/>
    <p:sldId id="27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5" d="100"/>
          <a:sy n="65" d="100"/>
        </p:scale>
        <p:origin x="66" y="2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4581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5357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884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11/14/2018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62331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12044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1257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72347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1368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0460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11/14/2018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9571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11/14/2018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9779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11/14/2018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7886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19098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11/14/2018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315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11/14/2018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7124289"/>
      </p:ext>
    </p:extLst>
  </p:cSld>
  <p:clrMap bg1="dk1" tx1="lt1" bg2="dk2"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dirty="0"/>
              <a:t>SAQ – You can do this!</a:t>
            </a:r>
          </a:p>
        </p:txBody>
      </p:sp>
      <p:sp>
        <p:nvSpPr>
          <p:cNvPr id="3" name="Subtitle 2"/>
          <p:cNvSpPr>
            <a:spLocks noGrp="1"/>
          </p:cNvSpPr>
          <p:nvPr>
            <p:ph type="subTitle" idx="1"/>
          </p:nvPr>
        </p:nvSpPr>
        <p:spPr>
          <a:xfrm>
            <a:off x="810001" y="5280846"/>
            <a:ext cx="10572000" cy="796103"/>
          </a:xfrm>
        </p:spPr>
        <p:txBody>
          <a:bodyPr>
            <a:normAutofit/>
          </a:bodyPr>
          <a:lstStyle/>
          <a:p>
            <a:r>
              <a:rPr lang="en-US" dirty="0"/>
              <a:t>Dr. Afxendiou</a:t>
            </a:r>
          </a:p>
          <a:p>
            <a:r>
              <a:rPr lang="en-US" dirty="0"/>
              <a:t>Sachem North High School</a:t>
            </a:r>
          </a:p>
        </p:txBody>
      </p:sp>
    </p:spTree>
    <p:extLst>
      <p:ext uri="{BB962C8B-B14F-4D97-AF65-F5344CB8AC3E}">
        <p14:creationId xmlns:p14="http://schemas.microsoft.com/office/powerpoint/2010/main" val="5971169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a:t>
            </a:r>
            <a:r>
              <a:rPr lang="en-US" dirty="0" smtClean="0">
                <a:solidFill>
                  <a:srgbClr val="FFFF00"/>
                </a:solidFill>
              </a:rPr>
              <a:t>C.</a:t>
            </a:r>
            <a:r>
              <a:rPr lang="en-US" dirty="0" smtClean="0"/>
              <a:t>E.</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A. </a:t>
            </a:r>
            <a:r>
              <a:rPr lang="en-US" sz="2800" dirty="0" smtClean="0">
                <a:solidFill>
                  <a:srgbClr val="FF0000"/>
                </a:solidFill>
              </a:rPr>
              <a:t>According </a:t>
            </a:r>
            <a:r>
              <a:rPr lang="en-US" sz="2800" dirty="0">
                <a:solidFill>
                  <a:srgbClr val="FF0000"/>
                </a:solidFill>
              </a:rPr>
              <a:t>to the poet, the Zhou were able to replace Shang rule with a mandate from heaven because the founders of the dynasty ruled with fairness and care for the </a:t>
            </a:r>
            <a:r>
              <a:rPr lang="en-US" sz="2800" dirty="0" smtClean="0">
                <a:solidFill>
                  <a:srgbClr val="FF0000"/>
                </a:solidFill>
              </a:rPr>
              <a:t>people.</a:t>
            </a:r>
            <a:r>
              <a:rPr lang="en-US" sz="2800" dirty="0" smtClean="0"/>
              <a:t> </a:t>
            </a:r>
            <a:r>
              <a:rPr lang="en-US" sz="2800" dirty="0" smtClean="0">
                <a:solidFill>
                  <a:srgbClr val="FFFF00"/>
                </a:solidFill>
              </a:rPr>
              <a:t>According to the document, King Wen, an early ruler of the Zhou Dynasty, was bright and reverent meaning that he was respectful of his position and his people.</a:t>
            </a:r>
            <a:endParaRPr lang="en-US" sz="2800" dirty="0">
              <a:solidFill>
                <a:srgbClr val="FFFF00"/>
              </a:solidFill>
            </a:endParaRPr>
          </a:p>
        </p:txBody>
      </p:sp>
    </p:spTree>
    <p:extLst>
      <p:ext uri="{BB962C8B-B14F-4D97-AF65-F5344CB8AC3E}">
        <p14:creationId xmlns:p14="http://schemas.microsoft.com/office/powerpoint/2010/main" val="3742855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A.</a:t>
            </a:r>
            <a:r>
              <a:rPr lang="en-US" dirty="0">
                <a:solidFill>
                  <a:srgbClr val="FFFF00"/>
                </a:solidFill>
              </a:rPr>
              <a:t>C.</a:t>
            </a:r>
            <a:r>
              <a:rPr lang="en-US" dirty="0">
                <a:solidFill>
                  <a:srgbClr val="00B050"/>
                </a:solidFill>
              </a:rPr>
              <a:t>E.</a:t>
            </a:r>
          </a:p>
        </p:txBody>
      </p:sp>
      <p:sp>
        <p:nvSpPr>
          <p:cNvPr id="3" name="Content Placeholder 2"/>
          <p:cNvSpPr>
            <a:spLocks noGrp="1"/>
          </p:cNvSpPr>
          <p:nvPr>
            <p:ph idx="1"/>
          </p:nvPr>
        </p:nvSpPr>
        <p:spPr>
          <a:xfrm>
            <a:off x="818712" y="2222287"/>
            <a:ext cx="10554574" cy="4075274"/>
          </a:xfrm>
        </p:spPr>
        <p:txBody>
          <a:bodyPr>
            <a:normAutofit fontScale="92500"/>
          </a:bodyPr>
          <a:lstStyle/>
          <a:p>
            <a:pPr marL="0" indent="0">
              <a:buNone/>
            </a:pPr>
            <a:r>
              <a:rPr lang="en-US" sz="2800" dirty="0" smtClean="0"/>
              <a:t>A. </a:t>
            </a:r>
            <a:r>
              <a:rPr lang="en-US" sz="2800" dirty="0" smtClean="0">
                <a:solidFill>
                  <a:srgbClr val="FF0000"/>
                </a:solidFill>
              </a:rPr>
              <a:t>According </a:t>
            </a:r>
            <a:r>
              <a:rPr lang="en-US" sz="2800" dirty="0">
                <a:solidFill>
                  <a:srgbClr val="FF0000"/>
                </a:solidFill>
              </a:rPr>
              <a:t>to the poet, the Zhou were able to replace Shang rule with a mandate from heaven because the founders of the dynasty ruled with fairness and care for the </a:t>
            </a:r>
            <a:r>
              <a:rPr lang="en-US" sz="2800" dirty="0" smtClean="0">
                <a:solidFill>
                  <a:srgbClr val="FF0000"/>
                </a:solidFill>
              </a:rPr>
              <a:t>people. </a:t>
            </a:r>
            <a:r>
              <a:rPr lang="en-US" sz="2800" dirty="0" smtClean="0">
                <a:solidFill>
                  <a:srgbClr val="FFFF00"/>
                </a:solidFill>
              </a:rPr>
              <a:t>According to the document, King Wen, an early ruler of the Zhou Dynasty, was bright and reverent meaning that he was respectful of his position and his people.</a:t>
            </a:r>
            <a:r>
              <a:rPr lang="en-US" sz="2800" dirty="0" smtClean="0"/>
              <a:t> </a:t>
            </a:r>
            <a:r>
              <a:rPr lang="en-US" sz="2800" dirty="0" smtClean="0">
                <a:solidFill>
                  <a:srgbClr val="00B050"/>
                </a:solidFill>
              </a:rPr>
              <a:t>The idea of the mandate of heaven was created by Zhou to justify their overthrow of the Shang. It was the belief that rulers can only rule with the consent of heaven which consent can also be taken away. This idea had the long term consequence of the dynastic cycle.</a:t>
            </a:r>
            <a:endParaRPr lang="en-US" sz="2800" dirty="0">
              <a:solidFill>
                <a:srgbClr val="00B050"/>
              </a:solidFill>
            </a:endParaRPr>
          </a:p>
        </p:txBody>
      </p:sp>
    </p:spTree>
    <p:extLst>
      <p:ext uri="{BB962C8B-B14F-4D97-AF65-F5344CB8AC3E}">
        <p14:creationId xmlns:p14="http://schemas.microsoft.com/office/powerpoint/2010/main" val="19699748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10571998" cy="1156760"/>
          </a:xfrm>
        </p:spPr>
        <p:txBody>
          <a:bodyPr/>
          <a:lstStyle/>
          <a:p>
            <a:pPr lvl="0"/>
            <a:r>
              <a:rPr lang="en-US" dirty="0"/>
              <a:t>Let’s do this!</a:t>
            </a:r>
            <a:br>
              <a:rPr lang="en-US" dirty="0"/>
            </a:br>
            <a:r>
              <a:rPr lang="en-US" sz="2800" dirty="0"/>
              <a:t>What  implications  does  the  idea  of  the  “Mandate”  expressed  here  have   for future rulers?</a:t>
            </a:r>
            <a:endParaRPr lang="en-US" dirty="0"/>
          </a:p>
        </p:txBody>
      </p:sp>
      <p:sp>
        <p:nvSpPr>
          <p:cNvPr id="3" name="Content Placeholder 2"/>
          <p:cNvSpPr>
            <a:spLocks noGrp="1"/>
          </p:cNvSpPr>
          <p:nvPr>
            <p:ph idx="1"/>
          </p:nvPr>
        </p:nvSpPr>
        <p:spPr>
          <a:xfrm>
            <a:off x="818712" y="2222287"/>
            <a:ext cx="10554574" cy="4321388"/>
          </a:xfrm>
        </p:spPr>
        <p:txBody>
          <a:bodyPr>
            <a:noAutofit/>
          </a:bodyPr>
          <a:lstStyle/>
          <a:p>
            <a:r>
              <a:rPr lang="en-US" sz="3600" u="sng" dirty="0">
                <a:latin typeface="Times New Roman" panose="02020603050405020304" pitchFamily="18" charset="0"/>
                <a:cs typeface="Times New Roman" panose="02020603050405020304" pitchFamily="18" charset="0"/>
              </a:rPr>
              <a:t>ANSWER</a:t>
            </a:r>
            <a:r>
              <a:rPr lang="en-US" sz="3600" dirty="0">
                <a:latin typeface="Times New Roman" panose="02020603050405020304" pitchFamily="18" charset="0"/>
                <a:cs typeface="Times New Roman" panose="02020603050405020304" pitchFamily="18" charset="0"/>
              </a:rPr>
              <a:t> THE QUESTION </a:t>
            </a:r>
          </a:p>
          <a:p>
            <a:r>
              <a:rPr lang="en-US" sz="3600" u="sng" dirty="0">
                <a:latin typeface="Times New Roman" panose="02020603050405020304" pitchFamily="18" charset="0"/>
                <a:cs typeface="Times New Roman" panose="02020603050405020304" pitchFamily="18" charset="0"/>
              </a:rPr>
              <a:t>CITE</a:t>
            </a:r>
            <a:r>
              <a:rPr lang="en-US" sz="3600" dirty="0">
                <a:latin typeface="Times New Roman" panose="02020603050405020304" pitchFamily="18" charset="0"/>
                <a:cs typeface="Times New Roman" panose="02020603050405020304" pitchFamily="18" charset="0"/>
              </a:rPr>
              <a:t> SPECIFIC EVIDENCE</a:t>
            </a:r>
          </a:p>
          <a:p>
            <a:r>
              <a:rPr lang="en-US" sz="3600" u="sng" dirty="0">
                <a:latin typeface="Times New Roman" panose="02020603050405020304" pitchFamily="18" charset="0"/>
                <a:cs typeface="Times New Roman" panose="02020603050405020304" pitchFamily="18" charset="0"/>
              </a:rPr>
              <a:t>EXPLAIN / </a:t>
            </a:r>
            <a:r>
              <a:rPr lang="en-US" sz="3600" u="sng" dirty="0" smtClean="0">
                <a:latin typeface="Times New Roman" panose="02020603050405020304" pitchFamily="18" charset="0"/>
                <a:cs typeface="Times New Roman" panose="02020603050405020304" pitchFamily="18" charset="0"/>
              </a:rPr>
              <a:t>EXPAND</a:t>
            </a:r>
            <a:r>
              <a:rPr lang="en-US" sz="3600" dirty="0" smtClean="0">
                <a:latin typeface="Times New Roman" panose="02020603050405020304" pitchFamily="18" charset="0"/>
                <a:cs typeface="Times New Roman" panose="02020603050405020304" pitchFamily="18" charset="0"/>
              </a:rPr>
              <a:t> – Define/</a:t>
            </a:r>
            <a:r>
              <a:rPr lang="en-US" sz="3600" dirty="0" smtClean="0">
                <a:latin typeface="Times New Roman" panose="02020603050405020304" pitchFamily="18" charset="0"/>
                <a:cs typeface="Times New Roman" panose="02020603050405020304" pitchFamily="18" charset="0"/>
              </a:rPr>
              <a:t>Place </a:t>
            </a:r>
            <a:r>
              <a:rPr lang="en-US" sz="3600" dirty="0">
                <a:latin typeface="Times New Roman" panose="02020603050405020304" pitchFamily="18" charset="0"/>
                <a:cs typeface="Times New Roman" panose="02020603050405020304" pitchFamily="18" charset="0"/>
              </a:rPr>
              <a:t>your claim within the historical </a:t>
            </a:r>
            <a:r>
              <a:rPr lang="en-US" sz="3600" dirty="0" smtClean="0">
                <a:latin typeface="Times New Roman" panose="02020603050405020304" pitchFamily="18" charset="0"/>
                <a:cs typeface="Times New Roman" panose="02020603050405020304" pitchFamily="18" charset="0"/>
              </a:rPr>
              <a:t>context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14823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715039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take it further…</a:t>
            </a:r>
            <a:endParaRPr lang="en-US" dirty="0"/>
          </a:p>
        </p:txBody>
      </p:sp>
      <p:sp>
        <p:nvSpPr>
          <p:cNvPr id="3" name="Content Placeholder 2"/>
          <p:cNvSpPr>
            <a:spLocks noGrp="1"/>
          </p:cNvSpPr>
          <p:nvPr>
            <p:ph idx="1"/>
          </p:nvPr>
        </p:nvSpPr>
        <p:spPr/>
        <p:txBody>
          <a:bodyPr>
            <a:normAutofit/>
          </a:bodyPr>
          <a:lstStyle/>
          <a:p>
            <a:r>
              <a:rPr lang="en-US" sz="2800" dirty="0" smtClean="0"/>
              <a:t>C. Discuss a continuity and change in Chinese history indicated by the document.</a:t>
            </a:r>
            <a:endParaRPr lang="en-US" sz="2800" dirty="0"/>
          </a:p>
        </p:txBody>
      </p:sp>
    </p:spTree>
    <p:extLst>
      <p:ext uri="{BB962C8B-B14F-4D97-AF65-F5344CB8AC3E}">
        <p14:creationId xmlns:p14="http://schemas.microsoft.com/office/powerpoint/2010/main" val="2653487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basics</a:t>
            </a:r>
          </a:p>
        </p:txBody>
      </p:sp>
      <p:sp>
        <p:nvSpPr>
          <p:cNvPr id="3" name="Content Placeholder 2"/>
          <p:cNvSpPr>
            <a:spLocks noGrp="1"/>
          </p:cNvSpPr>
          <p:nvPr>
            <p:ph idx="1"/>
          </p:nvPr>
        </p:nvSpPr>
        <p:spPr>
          <a:xfrm>
            <a:off x="818712" y="2222287"/>
            <a:ext cx="10554574" cy="4445213"/>
          </a:xfrm>
        </p:spPr>
        <p:txBody>
          <a:bodyPr>
            <a:noAutofit/>
          </a:bodyPr>
          <a:lstStyle/>
          <a:p>
            <a:r>
              <a:rPr lang="en-US" sz="2800" dirty="0">
                <a:latin typeface="Times New Roman" panose="02020603050405020304" pitchFamily="18" charset="0"/>
                <a:cs typeface="Times New Roman" panose="02020603050405020304" pitchFamily="18" charset="0"/>
              </a:rPr>
              <a:t>DIRECTLY answer the question</a:t>
            </a:r>
          </a:p>
          <a:p>
            <a:r>
              <a:rPr lang="en-US" sz="2800" dirty="0">
                <a:latin typeface="Times New Roman" panose="02020603050405020304" pitchFamily="18" charset="0"/>
                <a:cs typeface="Times New Roman" panose="02020603050405020304" pitchFamily="18" charset="0"/>
              </a:rPr>
              <a:t>Be EXPLICIT – be specific, do not write broad generalizations, do not be vague</a:t>
            </a:r>
          </a:p>
          <a:p>
            <a:pPr lvl="1"/>
            <a:r>
              <a:rPr lang="en-US" sz="2400" dirty="0">
                <a:latin typeface="Times New Roman" panose="02020603050405020304" pitchFamily="18" charset="0"/>
                <a:cs typeface="Times New Roman" panose="02020603050405020304" pitchFamily="18" charset="0"/>
              </a:rPr>
              <a:t>Give evidence and specific information </a:t>
            </a:r>
          </a:p>
          <a:p>
            <a:r>
              <a:rPr lang="en-US" sz="2800" dirty="0">
                <a:latin typeface="Times New Roman" panose="02020603050405020304" pitchFamily="18" charset="0"/>
                <a:cs typeface="Times New Roman" panose="02020603050405020304" pitchFamily="18" charset="0"/>
              </a:rPr>
              <a:t>Use the words of the question to begin your answer – it helps keep you on task</a:t>
            </a:r>
          </a:p>
          <a:p>
            <a:r>
              <a:rPr lang="en-US" sz="2800" dirty="0">
                <a:latin typeface="Times New Roman" panose="02020603050405020304" pitchFamily="18" charset="0"/>
                <a:cs typeface="Times New Roman" panose="02020603050405020304" pitchFamily="18" charset="0"/>
              </a:rPr>
              <a:t>Continue with specific historical information, historical terms, events, people – prove to the reader that you know your history</a:t>
            </a:r>
          </a:p>
        </p:txBody>
      </p:sp>
    </p:spTree>
    <p:extLst>
      <p:ext uri="{BB962C8B-B14F-4D97-AF65-F5344CB8AC3E}">
        <p14:creationId xmlns:p14="http://schemas.microsoft.com/office/powerpoint/2010/main" val="3309835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Specifics</a:t>
            </a:r>
          </a:p>
        </p:txBody>
      </p:sp>
      <p:sp>
        <p:nvSpPr>
          <p:cNvPr id="3" name="Content Placeholder 2"/>
          <p:cNvSpPr>
            <a:spLocks noGrp="1"/>
          </p:cNvSpPr>
          <p:nvPr>
            <p:ph idx="1"/>
          </p:nvPr>
        </p:nvSpPr>
        <p:spPr>
          <a:xfrm>
            <a:off x="818712" y="2222287"/>
            <a:ext cx="10554574" cy="4426163"/>
          </a:xfrm>
        </p:spPr>
        <p:txBody>
          <a:bodyPr>
            <a:normAutofit/>
          </a:bodyPr>
          <a:lstStyle/>
          <a:p>
            <a:r>
              <a:rPr lang="en-US" sz="3200" dirty="0">
                <a:latin typeface="Times New Roman" panose="02020603050405020304" pitchFamily="18" charset="0"/>
                <a:cs typeface="Times New Roman" panose="02020603050405020304" pitchFamily="18" charset="0"/>
              </a:rPr>
              <a:t>Responses should be 3 to 5 content rich sentences per section (a, b, and c)</a:t>
            </a:r>
          </a:p>
          <a:p>
            <a:r>
              <a:rPr lang="en-US" sz="3200" dirty="0">
                <a:latin typeface="Times New Roman" panose="02020603050405020304" pitchFamily="18" charset="0"/>
                <a:cs typeface="Times New Roman" panose="02020603050405020304" pitchFamily="18" charset="0"/>
              </a:rPr>
              <a:t>Use the following format:</a:t>
            </a:r>
          </a:p>
          <a:p>
            <a:pPr marL="800100" lvl="1" indent="-342900">
              <a:buAutoNum type="alphaUcPeriod"/>
            </a:pPr>
            <a:r>
              <a:rPr lang="en-US" sz="2800" dirty="0">
                <a:latin typeface="Times New Roman" panose="02020603050405020304" pitchFamily="18" charset="0"/>
                <a:cs typeface="Times New Roman" panose="02020603050405020304" pitchFamily="18" charset="0"/>
              </a:rPr>
              <a:t>Your response</a:t>
            </a:r>
          </a:p>
          <a:p>
            <a:pPr marL="800100" lvl="1" indent="-342900">
              <a:buAutoNum type="alphaUcPeriod"/>
            </a:pPr>
            <a:r>
              <a:rPr lang="en-US" sz="2800" dirty="0">
                <a:latin typeface="Times New Roman" panose="02020603050405020304" pitchFamily="18" charset="0"/>
                <a:cs typeface="Times New Roman" panose="02020603050405020304" pitchFamily="18" charset="0"/>
              </a:rPr>
              <a:t>Your response</a:t>
            </a:r>
          </a:p>
          <a:p>
            <a:pPr marL="800100" lvl="1" indent="-342900">
              <a:buAutoNum type="alphaUcPeriod"/>
            </a:pPr>
            <a:r>
              <a:rPr lang="en-US" sz="2800" dirty="0">
                <a:latin typeface="Times New Roman" panose="02020603050405020304" pitchFamily="18" charset="0"/>
                <a:cs typeface="Times New Roman" panose="02020603050405020304" pitchFamily="18" charset="0"/>
              </a:rPr>
              <a:t>Your response</a:t>
            </a:r>
          </a:p>
          <a:p>
            <a:pPr marL="457200" lvl="1" indent="0">
              <a:buNone/>
            </a:pPr>
            <a:r>
              <a:rPr lang="en-US" sz="2800" dirty="0">
                <a:latin typeface="Times New Roman" panose="02020603050405020304" pitchFamily="18" charset="0"/>
                <a:cs typeface="Times New Roman" panose="02020603050405020304" pitchFamily="18" charset="0"/>
              </a:rPr>
              <a:t>Letter each part and skip a line between each section</a:t>
            </a:r>
          </a:p>
          <a:p>
            <a:endParaRPr lang="en-US" dirty="0"/>
          </a:p>
        </p:txBody>
      </p:sp>
    </p:spTree>
    <p:extLst>
      <p:ext uri="{BB962C8B-B14F-4D97-AF65-F5344CB8AC3E}">
        <p14:creationId xmlns:p14="http://schemas.microsoft.com/office/powerpoint/2010/main" val="2711007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should be in your answer</a:t>
            </a:r>
          </a:p>
        </p:txBody>
      </p:sp>
      <p:sp>
        <p:nvSpPr>
          <p:cNvPr id="3" name="Content Placeholder 2"/>
          <p:cNvSpPr>
            <a:spLocks noGrp="1"/>
          </p:cNvSpPr>
          <p:nvPr>
            <p:ph idx="1"/>
          </p:nvPr>
        </p:nvSpPr>
        <p:spPr/>
        <p:txBody>
          <a:bodyPr/>
          <a:lstStyle/>
          <a:p>
            <a:r>
              <a:rPr lang="en-US" sz="3600" dirty="0">
                <a:latin typeface="Times New Roman" panose="02020603050405020304" pitchFamily="18" charset="0"/>
                <a:cs typeface="Times New Roman" panose="02020603050405020304" pitchFamily="18" charset="0"/>
              </a:rPr>
              <a:t>Relationships, causes, effects, connections</a:t>
            </a:r>
          </a:p>
          <a:p>
            <a:r>
              <a:rPr lang="en-US" sz="3600" dirty="0">
                <a:latin typeface="Times New Roman" panose="02020603050405020304" pitchFamily="18" charset="0"/>
                <a:cs typeface="Times New Roman" panose="02020603050405020304" pitchFamily="18" charset="0"/>
              </a:rPr>
              <a:t>Include analysis – answer the WHY and HOW</a:t>
            </a:r>
          </a:p>
          <a:p>
            <a:endParaRPr lang="en-US" dirty="0"/>
          </a:p>
        </p:txBody>
      </p:sp>
    </p:spTree>
    <p:extLst>
      <p:ext uri="{BB962C8B-B14F-4D97-AF65-F5344CB8AC3E}">
        <p14:creationId xmlns:p14="http://schemas.microsoft.com/office/powerpoint/2010/main" val="41401106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this! A.C.E. the exam</a:t>
            </a:r>
          </a:p>
        </p:txBody>
      </p:sp>
      <p:sp>
        <p:nvSpPr>
          <p:cNvPr id="3" name="Content Placeholder 2"/>
          <p:cNvSpPr>
            <a:spLocks noGrp="1"/>
          </p:cNvSpPr>
          <p:nvPr>
            <p:ph idx="1"/>
          </p:nvPr>
        </p:nvSpPr>
        <p:spPr>
          <a:xfrm>
            <a:off x="225287" y="2301799"/>
            <a:ext cx="11820939" cy="4321388"/>
          </a:xfrm>
        </p:spPr>
        <p:txBody>
          <a:bodyPr>
            <a:noAutofit/>
          </a:bodyPr>
          <a:lstStyle/>
          <a:p>
            <a:r>
              <a:rPr lang="en-US" sz="3600" u="sng" dirty="0">
                <a:latin typeface="Times New Roman" panose="02020603050405020304" pitchFamily="18" charset="0"/>
                <a:cs typeface="Times New Roman" panose="02020603050405020304" pitchFamily="18" charset="0"/>
              </a:rPr>
              <a:t>ANSWER</a:t>
            </a:r>
            <a:r>
              <a:rPr lang="en-US" sz="3600" dirty="0">
                <a:latin typeface="Times New Roman" panose="02020603050405020304" pitchFamily="18" charset="0"/>
                <a:cs typeface="Times New Roman" panose="02020603050405020304" pitchFamily="18" charset="0"/>
              </a:rPr>
              <a:t> THE QUESTION - Directly answer the question by identifying your claim</a:t>
            </a:r>
          </a:p>
          <a:p>
            <a:r>
              <a:rPr lang="en-US" sz="3600" u="sng" dirty="0">
                <a:latin typeface="Times New Roman" panose="02020603050405020304" pitchFamily="18" charset="0"/>
                <a:cs typeface="Times New Roman" panose="02020603050405020304" pitchFamily="18" charset="0"/>
              </a:rPr>
              <a:t>CITE</a:t>
            </a:r>
            <a:r>
              <a:rPr lang="en-US" sz="3600" dirty="0">
                <a:latin typeface="Times New Roman" panose="02020603050405020304" pitchFamily="18" charset="0"/>
                <a:cs typeface="Times New Roman" panose="02020603050405020304" pitchFamily="18" charset="0"/>
              </a:rPr>
              <a:t> SPECIFIC EVIDENCE - people, events, specific facts </a:t>
            </a:r>
          </a:p>
          <a:p>
            <a:r>
              <a:rPr lang="en-US" sz="3600" u="sng" dirty="0">
                <a:latin typeface="Times New Roman" panose="02020603050405020304" pitchFamily="18" charset="0"/>
                <a:cs typeface="Times New Roman" panose="02020603050405020304" pitchFamily="18" charset="0"/>
              </a:rPr>
              <a:t>EXPLAIN / EXPAND</a:t>
            </a:r>
            <a:r>
              <a:rPr lang="en-US" sz="3600" dirty="0">
                <a:latin typeface="Times New Roman" panose="02020603050405020304" pitchFamily="18" charset="0"/>
                <a:cs typeface="Times New Roman" panose="02020603050405020304" pitchFamily="18" charset="0"/>
              </a:rPr>
              <a:t> – explain how the evidence supports your assertion; expand your answer by placing your claim within the historical context </a:t>
            </a:r>
          </a:p>
          <a:p>
            <a:pPr marL="0" indent="0" algn="ctr">
              <a:buNone/>
            </a:pPr>
            <a:r>
              <a:rPr lang="en-US" sz="3600" i="1" dirty="0">
                <a:latin typeface="Times New Roman" panose="02020603050405020304" pitchFamily="18" charset="0"/>
                <a:cs typeface="Times New Roman" panose="02020603050405020304" pitchFamily="18" charset="0"/>
              </a:rPr>
              <a:t>Do this for each part of the question.</a:t>
            </a:r>
          </a:p>
        </p:txBody>
      </p:sp>
    </p:spTree>
    <p:extLst>
      <p:ext uri="{BB962C8B-B14F-4D97-AF65-F5344CB8AC3E}">
        <p14:creationId xmlns:p14="http://schemas.microsoft.com/office/powerpoint/2010/main" val="336141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NOT to do</a:t>
            </a:r>
          </a:p>
        </p:txBody>
      </p:sp>
      <p:sp>
        <p:nvSpPr>
          <p:cNvPr id="3" name="Content Placeholder 2"/>
          <p:cNvSpPr>
            <a:spLocks noGrp="1"/>
          </p:cNvSpPr>
          <p:nvPr>
            <p:ph idx="1"/>
          </p:nvPr>
        </p:nvSpPr>
        <p:spPr/>
        <p:txBody>
          <a:bodyPr>
            <a:normAutofit lnSpcReduction="10000"/>
          </a:bodyPr>
          <a:lstStyle/>
          <a:p>
            <a:r>
              <a:rPr lang="en-US" sz="3200" dirty="0">
                <a:latin typeface="Times New Roman" panose="02020603050405020304" pitchFamily="18" charset="0"/>
                <a:cs typeface="Times New Roman" panose="02020603050405020304" pitchFamily="18" charset="0"/>
              </a:rPr>
              <a:t>Don’t write a short essay</a:t>
            </a:r>
          </a:p>
          <a:p>
            <a:r>
              <a:rPr lang="en-US" sz="3200" dirty="0">
                <a:latin typeface="Times New Roman" panose="02020603050405020304" pitchFamily="18" charset="0"/>
                <a:cs typeface="Times New Roman" panose="02020603050405020304" pitchFamily="18" charset="0"/>
              </a:rPr>
              <a:t>Don’t write a full paragraph</a:t>
            </a:r>
          </a:p>
          <a:p>
            <a:r>
              <a:rPr lang="en-US" sz="3200" dirty="0">
                <a:latin typeface="Times New Roman" panose="02020603050405020304" pitchFamily="18" charset="0"/>
                <a:cs typeface="Times New Roman" panose="02020603050405020304" pitchFamily="18" charset="0"/>
              </a:rPr>
              <a:t>Don’t write in bullet points</a:t>
            </a:r>
          </a:p>
          <a:p>
            <a:r>
              <a:rPr lang="en-US" sz="3200" dirty="0">
                <a:latin typeface="Times New Roman" panose="02020603050405020304" pitchFamily="18" charset="0"/>
                <a:cs typeface="Times New Roman" panose="02020603050405020304" pitchFamily="18" charset="0"/>
              </a:rPr>
              <a:t>Don’t look for the answer in the source provided, it is only a guide, a place to start</a:t>
            </a:r>
          </a:p>
          <a:p>
            <a:r>
              <a:rPr lang="en-US" sz="3200" dirty="0">
                <a:latin typeface="Times New Roman" panose="02020603050405020304" pitchFamily="18" charset="0"/>
                <a:cs typeface="Times New Roman" panose="02020603050405020304" pitchFamily="18" charset="0"/>
              </a:rPr>
              <a:t>Don’t write outside the box</a:t>
            </a:r>
          </a:p>
        </p:txBody>
      </p:sp>
    </p:spTree>
    <p:extLst>
      <p:ext uri="{BB962C8B-B14F-4D97-AF65-F5344CB8AC3E}">
        <p14:creationId xmlns:p14="http://schemas.microsoft.com/office/powerpoint/2010/main" val="3578968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D1E0A-AA30-4EE2-88A1-249EE76A8C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5B8C87F-50E0-449B-B87A-CD2BE2DA74DE}"/>
              </a:ext>
            </a:extLst>
          </p:cNvPr>
          <p:cNvSpPr>
            <a:spLocks noGrp="1"/>
          </p:cNvSpPr>
          <p:nvPr>
            <p:ph idx="1"/>
          </p:nvPr>
        </p:nvSpPr>
        <p:spPr/>
        <p:txBody>
          <a:bodyPr/>
          <a:lstStyle/>
          <a:p>
            <a:endParaRPr lang="en-US"/>
          </a:p>
        </p:txBody>
      </p:sp>
      <p:pic>
        <p:nvPicPr>
          <p:cNvPr id="4" name="Content Placeholder 3">
            <a:extLst>
              <a:ext uri="{FF2B5EF4-FFF2-40B4-BE49-F238E27FC236}">
                <a16:creationId xmlns:a16="http://schemas.microsoft.com/office/drawing/2014/main" id="{C4E9BE54-4742-4F62-851C-232E3092A371}"/>
              </a:ext>
            </a:extLst>
          </p:cNvPr>
          <p:cNvPicPr>
            <a:picLocks noGrp="1" noChangeAspect="1"/>
          </p:cNvPicPr>
          <p:nvPr/>
        </p:nvPicPr>
        <p:blipFill>
          <a:blip r:embed="rId2"/>
          <a:stretch>
            <a:fillRect/>
          </a:stretch>
        </p:blipFill>
        <p:spPr>
          <a:xfrm>
            <a:off x="3233530" y="-66399"/>
            <a:ext cx="5633258" cy="6878845"/>
          </a:xfrm>
          <a:prstGeom prst="rect">
            <a:avLst/>
          </a:prstGeom>
        </p:spPr>
      </p:pic>
    </p:spTree>
    <p:extLst>
      <p:ext uri="{BB962C8B-B14F-4D97-AF65-F5344CB8AC3E}">
        <p14:creationId xmlns:p14="http://schemas.microsoft.com/office/powerpoint/2010/main" val="2876449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10571998" cy="1156760"/>
          </a:xfrm>
        </p:spPr>
        <p:txBody>
          <a:bodyPr/>
          <a:lstStyle/>
          <a:p>
            <a:pPr lvl="0"/>
            <a:r>
              <a:rPr lang="en-US" dirty="0"/>
              <a:t>Let’s do this!</a:t>
            </a:r>
            <a:br>
              <a:rPr lang="en-US" dirty="0"/>
            </a:br>
            <a:r>
              <a:rPr lang="en-US" sz="2800" dirty="0"/>
              <a:t>According to the poet, why were the Zhou able to take over from the Shang as rulers?</a:t>
            </a:r>
            <a:endParaRPr lang="en-US" dirty="0"/>
          </a:p>
        </p:txBody>
      </p:sp>
      <p:sp>
        <p:nvSpPr>
          <p:cNvPr id="3" name="Content Placeholder 2"/>
          <p:cNvSpPr>
            <a:spLocks noGrp="1"/>
          </p:cNvSpPr>
          <p:nvPr>
            <p:ph idx="1"/>
          </p:nvPr>
        </p:nvSpPr>
        <p:spPr>
          <a:xfrm>
            <a:off x="818712" y="2222287"/>
            <a:ext cx="10554574" cy="4321388"/>
          </a:xfrm>
        </p:spPr>
        <p:txBody>
          <a:bodyPr>
            <a:noAutofit/>
          </a:bodyPr>
          <a:lstStyle/>
          <a:p>
            <a:r>
              <a:rPr lang="en-US" sz="3600" u="sng" dirty="0">
                <a:latin typeface="Times New Roman" panose="02020603050405020304" pitchFamily="18" charset="0"/>
                <a:cs typeface="Times New Roman" panose="02020603050405020304" pitchFamily="18" charset="0"/>
              </a:rPr>
              <a:t>ANSWER</a:t>
            </a:r>
            <a:r>
              <a:rPr lang="en-US" sz="3600" dirty="0">
                <a:latin typeface="Times New Roman" panose="02020603050405020304" pitchFamily="18" charset="0"/>
                <a:cs typeface="Times New Roman" panose="02020603050405020304" pitchFamily="18" charset="0"/>
              </a:rPr>
              <a:t> THE QUESTION </a:t>
            </a:r>
          </a:p>
          <a:p>
            <a:r>
              <a:rPr lang="en-US" sz="3600" u="sng" dirty="0">
                <a:latin typeface="Times New Roman" panose="02020603050405020304" pitchFamily="18" charset="0"/>
                <a:cs typeface="Times New Roman" panose="02020603050405020304" pitchFamily="18" charset="0"/>
              </a:rPr>
              <a:t>CITE</a:t>
            </a:r>
            <a:r>
              <a:rPr lang="en-US" sz="3600" dirty="0">
                <a:latin typeface="Times New Roman" panose="02020603050405020304" pitchFamily="18" charset="0"/>
                <a:cs typeface="Times New Roman" panose="02020603050405020304" pitchFamily="18" charset="0"/>
              </a:rPr>
              <a:t> SPECIFIC EVIDENCE</a:t>
            </a:r>
          </a:p>
          <a:p>
            <a:r>
              <a:rPr lang="en-US" sz="3600" u="sng" dirty="0" smtClean="0">
                <a:latin typeface="Times New Roman" panose="02020603050405020304" pitchFamily="18" charset="0"/>
                <a:cs typeface="Times New Roman" panose="02020603050405020304" pitchFamily="18" charset="0"/>
              </a:rPr>
              <a:t>EXPLAIN / EXPAND</a:t>
            </a:r>
            <a:endParaRPr lang="en-US" sz="36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1803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a:t>
            </a:r>
            <a:r>
              <a:rPr lang="en-US" dirty="0" smtClean="0"/>
              <a:t>C.E.</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A. </a:t>
            </a:r>
            <a:r>
              <a:rPr lang="en-US" sz="2800" dirty="0" smtClean="0">
                <a:solidFill>
                  <a:srgbClr val="FF0000"/>
                </a:solidFill>
              </a:rPr>
              <a:t>According </a:t>
            </a:r>
            <a:r>
              <a:rPr lang="en-US" sz="2800" dirty="0">
                <a:solidFill>
                  <a:srgbClr val="FF0000"/>
                </a:solidFill>
              </a:rPr>
              <a:t>to the poet, the Zhou were able to replace Shang rule with a mandate from heaven because the founders of the dynasty ruled with fairness and care for the </a:t>
            </a:r>
            <a:r>
              <a:rPr lang="en-US" sz="2800" dirty="0" smtClean="0">
                <a:solidFill>
                  <a:srgbClr val="FF0000"/>
                </a:solidFill>
              </a:rPr>
              <a:t>people. </a:t>
            </a:r>
            <a:endParaRPr lang="en-US" sz="2800" dirty="0">
              <a:solidFill>
                <a:srgbClr val="FF0000"/>
              </a:solidFill>
            </a:endParaRPr>
          </a:p>
        </p:txBody>
      </p:sp>
    </p:spTree>
    <p:extLst>
      <p:ext uri="{BB962C8B-B14F-4D97-AF65-F5344CB8AC3E}">
        <p14:creationId xmlns:p14="http://schemas.microsoft.com/office/powerpoint/2010/main" val="27972727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98D1675B-7325-48AD-994B-0DEF3379A98D}"/>
    </a:ext>
  </a:extLst>
</a:theme>
</file>

<file path=docProps/app.xml><?xml version="1.0" encoding="utf-8"?>
<Properties xmlns="http://schemas.openxmlformats.org/officeDocument/2006/extended-properties" xmlns:vt="http://schemas.openxmlformats.org/officeDocument/2006/docPropsVTypes">
  <Template>TM03457503[[fn=Quotable]]</Template>
  <TotalTime>1854</TotalTime>
  <Words>529</Words>
  <Application>Microsoft Office PowerPoint</Application>
  <PresentationFormat>Widescreen</PresentationFormat>
  <Paragraphs>46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Century Gothic</vt:lpstr>
      <vt:lpstr>Times New Roman</vt:lpstr>
      <vt:lpstr>Wingdings 2</vt:lpstr>
      <vt:lpstr>Quotable</vt:lpstr>
      <vt:lpstr>SAQ – You can do this!</vt:lpstr>
      <vt:lpstr>The basics</vt:lpstr>
      <vt:lpstr>Specifics</vt:lpstr>
      <vt:lpstr>What should be in your answer</vt:lpstr>
      <vt:lpstr>Do this! A.C.E. the exam</vt:lpstr>
      <vt:lpstr>What NOT to do</vt:lpstr>
      <vt:lpstr>PowerPoint Presentation</vt:lpstr>
      <vt:lpstr>Let’s do this! According to the poet, why were the Zhou able to take over from the Shang as rulers?</vt:lpstr>
      <vt:lpstr>A.C.E.</vt:lpstr>
      <vt:lpstr>A.C.E.</vt:lpstr>
      <vt:lpstr>A.C.E.</vt:lpstr>
      <vt:lpstr>Let’s do this! What  implications  does  the  idea  of  the  “Mandate”  expressed  here  have   for future rulers?</vt:lpstr>
      <vt:lpstr>PowerPoint Presentation</vt:lpstr>
      <vt:lpstr>Let’s take it further…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SAQ – You can do this!</dc:title>
  <dc:creator>Georgia Afxendiou</dc:creator>
  <cp:lastModifiedBy>Georgia Afxendiou</cp:lastModifiedBy>
  <cp:revision>30</cp:revision>
  <dcterms:created xsi:type="dcterms:W3CDTF">2017-05-17T01:00:40Z</dcterms:created>
  <dcterms:modified xsi:type="dcterms:W3CDTF">2018-11-15T15:45:48Z</dcterms:modified>
</cp:coreProperties>
</file>