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7" r:id="rId2"/>
    <p:sldId id="323" r:id="rId3"/>
    <p:sldId id="324" r:id="rId4"/>
    <p:sldId id="325" r:id="rId5"/>
    <p:sldId id="326" r:id="rId6"/>
    <p:sldId id="304" r:id="rId7"/>
    <p:sldId id="329" r:id="rId8"/>
    <p:sldId id="330" r:id="rId9"/>
    <p:sldId id="331" r:id="rId10"/>
    <p:sldId id="328" r:id="rId11"/>
    <p:sldId id="322" r:id="rId12"/>
    <p:sldId id="305" r:id="rId13"/>
    <p:sldId id="306" r:id="rId14"/>
    <p:sldId id="307" r:id="rId15"/>
    <p:sldId id="308" r:id="rId16"/>
    <p:sldId id="309" r:id="rId17"/>
    <p:sldId id="310" r:id="rId18"/>
    <p:sldId id="311" r:id="rId19"/>
    <p:sldId id="312" r:id="rId20"/>
    <p:sldId id="313" r:id="rId21"/>
    <p:sldId id="314" r:id="rId22"/>
    <p:sldId id="315" r:id="rId23"/>
    <p:sldId id="316" r:id="rId24"/>
    <p:sldId id="317" r:id="rId25"/>
    <p:sldId id="318" r:id="rId26"/>
    <p:sldId id="319" r:id="rId27"/>
    <p:sldId id="320" r:id="rId28"/>
    <p:sldId id="32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61" autoAdjust="0"/>
    <p:restoredTop sz="94660"/>
  </p:normalViewPr>
  <p:slideViewPr>
    <p:cSldViewPr>
      <p:cViewPr varScale="1">
        <p:scale>
          <a:sx n="65" d="100"/>
          <a:sy n="65" d="100"/>
        </p:scale>
        <p:origin x="67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4CF0FA-A7B8-4C8D-8B3A-38014D29D138}" type="datetimeFigureOut">
              <a:rPr lang="en-US" smtClean="0"/>
              <a:pPr/>
              <a:t>4/30/2019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C6A52C-2466-40B5-BD25-AB5D9FC0F78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4CF0FA-A7B8-4C8D-8B3A-38014D29D138}" type="datetimeFigureOut">
              <a:rPr lang="en-US" smtClean="0"/>
              <a:pPr/>
              <a:t>4/30/2019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C6A52C-2466-40B5-BD25-AB5D9FC0F78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4CF0FA-A7B8-4C8D-8B3A-38014D29D138}" type="datetimeFigureOut">
              <a:rPr lang="en-US" smtClean="0"/>
              <a:pPr/>
              <a:t>4/30/2019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C6A52C-2466-40B5-BD25-AB5D9FC0F78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4CF0FA-A7B8-4C8D-8B3A-38014D29D138}" type="datetimeFigureOut">
              <a:rPr lang="en-US" smtClean="0"/>
              <a:pPr/>
              <a:t>4/30/2019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C6A52C-2466-40B5-BD25-AB5D9FC0F78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4CF0FA-A7B8-4C8D-8B3A-38014D29D138}" type="datetimeFigureOut">
              <a:rPr lang="en-US" smtClean="0"/>
              <a:pPr/>
              <a:t>4/30/2019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C6A52C-2466-40B5-BD25-AB5D9FC0F78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4CF0FA-A7B8-4C8D-8B3A-38014D29D138}" type="datetimeFigureOut">
              <a:rPr lang="en-US" smtClean="0"/>
              <a:pPr/>
              <a:t>4/30/2019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C6A52C-2466-40B5-BD25-AB5D9FC0F78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4CF0FA-A7B8-4C8D-8B3A-38014D29D138}" type="datetimeFigureOut">
              <a:rPr lang="en-US" smtClean="0"/>
              <a:pPr/>
              <a:t>4/30/2019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C6A52C-2466-40B5-BD25-AB5D9FC0F78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4CF0FA-A7B8-4C8D-8B3A-38014D29D138}" type="datetimeFigureOut">
              <a:rPr lang="en-US" smtClean="0"/>
              <a:pPr/>
              <a:t>4/30/2019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C6A52C-2466-40B5-BD25-AB5D9FC0F78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4CF0FA-A7B8-4C8D-8B3A-38014D29D138}" type="datetimeFigureOut">
              <a:rPr lang="en-US" smtClean="0"/>
              <a:pPr/>
              <a:t>4/30/2019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C6A52C-2466-40B5-BD25-AB5D9FC0F78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4CF0FA-A7B8-4C8D-8B3A-38014D29D138}" type="datetimeFigureOut">
              <a:rPr lang="en-US" smtClean="0"/>
              <a:pPr/>
              <a:t>4/30/2019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C6A52C-2466-40B5-BD25-AB5D9FC0F78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4CF0FA-A7B8-4C8D-8B3A-38014D29D138}" type="datetimeFigureOut">
              <a:rPr lang="en-US" smtClean="0"/>
              <a:pPr/>
              <a:t>4/30/2019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C6A52C-2466-40B5-BD25-AB5D9FC0F78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4CF0FA-A7B8-4C8D-8B3A-38014D29D138}" type="datetimeFigureOut">
              <a:rPr lang="en-US" smtClean="0"/>
              <a:pPr/>
              <a:t>4/30/2019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C6A52C-2466-40B5-BD25-AB5D9FC0F78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uaVov1Zci6w"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youtube.com/watch?v=zHUWP9zu4W8"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google.com/url?sa=i&amp;rct=j&amp;q=&amp;esrc=s&amp;frm=1&amp;source=images&amp;cd=&amp;cad=rja&amp;uact=8&amp;docid=hJEmIF5D-wkG-M&amp;tbnid=0wp3beLlcNY3VM:&amp;ved=0CAUQjRw&amp;url=http://www.polishamericancenter.org/Copernicus.htm&amp;ei=deFFU4nQDOzNsQTFk4HgCQ&amp;bvm=bv.64507335,d.ZGU&amp;psig=AFQjCNGfynEsAicvmzuv9Wl8EwLkZibK4Q&amp;ust=139717502440215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dirty="0" smtClean="0"/>
              <a:t>The Scientific Revolution	</a:t>
            </a:r>
          </a:p>
        </p:txBody>
      </p:sp>
    </p:spTree>
    <p:extLst>
      <p:ext uri="{BB962C8B-B14F-4D97-AF65-F5344CB8AC3E}">
        <p14:creationId xmlns:p14="http://schemas.microsoft.com/office/powerpoint/2010/main" val="33511176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1079500"/>
          </a:xfrm>
        </p:spPr>
        <p:txBody>
          <a:bodyPr>
            <a:normAutofit fontScale="90000"/>
          </a:bodyPr>
          <a:lstStyle/>
          <a:p>
            <a:pPr>
              <a:defRPr/>
            </a:pPr>
            <a:r>
              <a:rPr lang="en-US" sz="4000" dirty="0">
                <a:solidFill>
                  <a:schemeClr val="tx2">
                    <a:lumMod val="75000"/>
                  </a:schemeClr>
                </a:solidFill>
              </a:rPr>
              <a:t>Men and Ideas of the </a:t>
            </a:r>
            <a:br>
              <a:rPr lang="en-US" sz="4000" dirty="0">
                <a:solidFill>
                  <a:schemeClr val="tx2">
                    <a:lumMod val="75000"/>
                  </a:schemeClr>
                </a:solidFill>
              </a:rPr>
            </a:br>
            <a:r>
              <a:rPr lang="en-US" sz="4000" dirty="0">
                <a:solidFill>
                  <a:schemeClr val="tx2">
                    <a:lumMod val="75000"/>
                  </a:schemeClr>
                </a:solidFill>
              </a:rPr>
              <a:t>Scientific Revolution</a:t>
            </a:r>
            <a:endParaRPr lang="en-US" sz="4000" dirty="0" smtClean="0"/>
          </a:p>
        </p:txBody>
      </p:sp>
      <p:sp>
        <p:nvSpPr>
          <p:cNvPr id="17411" name="Rectangle 3"/>
          <p:cNvSpPr>
            <a:spLocks noGrp="1" noChangeArrowheads="1"/>
          </p:cNvSpPr>
          <p:nvPr>
            <p:ph type="body" idx="1"/>
          </p:nvPr>
        </p:nvSpPr>
        <p:spPr>
          <a:xfrm>
            <a:off x="228600" y="1219200"/>
            <a:ext cx="4953000" cy="4800600"/>
          </a:xfrm>
        </p:spPr>
        <p:txBody>
          <a:bodyPr/>
          <a:lstStyle/>
          <a:p>
            <a:pPr eaLnBrk="1" hangingPunct="1">
              <a:defRPr/>
            </a:pPr>
            <a:r>
              <a:rPr lang="en-US" dirty="0" smtClean="0"/>
              <a:t> FRANCIS BACON (1561-1626)- </a:t>
            </a:r>
          </a:p>
          <a:p>
            <a:pPr lvl="1" eaLnBrk="1" hangingPunct="1">
              <a:defRPr/>
            </a:pPr>
            <a:r>
              <a:rPr lang="en-US" dirty="0" smtClean="0"/>
              <a:t>philosopher and scientist</a:t>
            </a:r>
          </a:p>
          <a:p>
            <a:pPr lvl="1" eaLnBrk="1" hangingPunct="1">
              <a:defRPr/>
            </a:pPr>
            <a:r>
              <a:rPr lang="en-US" dirty="0" smtClean="0"/>
              <a:t>felt that scientific theories could only be developed through observation</a:t>
            </a:r>
          </a:p>
          <a:p>
            <a:pPr lvl="1" eaLnBrk="1" hangingPunct="1">
              <a:defRPr/>
            </a:pPr>
            <a:r>
              <a:rPr lang="en-US" dirty="0" smtClean="0"/>
              <a:t>Established the scientific method</a:t>
            </a:r>
          </a:p>
          <a:p>
            <a:pPr marL="457200" lvl="1" indent="0" eaLnBrk="1" hangingPunct="1">
              <a:buNone/>
              <a:defRPr/>
            </a:pPr>
            <a:endParaRPr lang="en-US" dirty="0" smtClean="0"/>
          </a:p>
        </p:txBody>
      </p:sp>
      <p:pic>
        <p:nvPicPr>
          <p:cNvPr id="8196" name="Picture 5" descr="http://upload.wikimedia.org/wikipedia/commons/a/a7/Pourbus_Francis_Bac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3025" y="1524000"/>
            <a:ext cx="39909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11556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5334000" cy="1143000"/>
          </a:xfrm>
        </p:spPr>
        <p:txBody>
          <a:bodyPr>
            <a:normAutofit fontScale="90000"/>
          </a:bodyPr>
          <a:lstStyle/>
          <a:p>
            <a:r>
              <a:rPr lang="en-US" dirty="0" smtClean="0">
                <a:solidFill>
                  <a:schemeClr val="tx2">
                    <a:lumMod val="75000"/>
                  </a:schemeClr>
                </a:solidFill>
              </a:rPr>
              <a:t>Men and Ideas of the </a:t>
            </a:r>
            <a:br>
              <a:rPr lang="en-US" dirty="0" smtClean="0">
                <a:solidFill>
                  <a:schemeClr val="tx2">
                    <a:lumMod val="75000"/>
                  </a:schemeClr>
                </a:solidFill>
              </a:rPr>
            </a:br>
            <a:r>
              <a:rPr lang="en-US" dirty="0" smtClean="0">
                <a:solidFill>
                  <a:schemeClr val="tx2">
                    <a:lumMod val="75000"/>
                  </a:schemeClr>
                </a:solidFill>
              </a:rPr>
              <a:t>Scientific Revolution</a:t>
            </a:r>
            <a:endParaRPr lang="en-US" dirty="0"/>
          </a:p>
        </p:txBody>
      </p:sp>
      <p:sp>
        <p:nvSpPr>
          <p:cNvPr id="3" name="Content Placeholder 2"/>
          <p:cNvSpPr>
            <a:spLocks noGrp="1"/>
          </p:cNvSpPr>
          <p:nvPr>
            <p:ph idx="1"/>
          </p:nvPr>
        </p:nvSpPr>
        <p:spPr>
          <a:xfrm>
            <a:off x="0" y="1828800"/>
            <a:ext cx="7772400" cy="4800600"/>
          </a:xfrm>
        </p:spPr>
        <p:txBody>
          <a:bodyPr>
            <a:normAutofit/>
          </a:bodyPr>
          <a:lstStyle/>
          <a:p>
            <a:r>
              <a:rPr lang="en-US" dirty="0" smtClean="0">
                <a:solidFill>
                  <a:schemeClr val="tx2">
                    <a:lumMod val="75000"/>
                  </a:schemeClr>
                </a:solidFill>
              </a:rPr>
              <a:t>Galileo </a:t>
            </a:r>
            <a:r>
              <a:rPr lang="en-US" dirty="0" smtClean="0">
                <a:solidFill>
                  <a:schemeClr val="tx2">
                    <a:lumMod val="75000"/>
                  </a:schemeClr>
                </a:solidFill>
              </a:rPr>
              <a:t>Galilee </a:t>
            </a:r>
            <a:r>
              <a:rPr lang="en-US" dirty="0" smtClean="0"/>
              <a:t>1564-1642</a:t>
            </a:r>
            <a:r>
              <a:rPr lang="en-US" dirty="0" smtClean="0">
                <a:solidFill>
                  <a:schemeClr val="tx2">
                    <a:lumMod val="75000"/>
                  </a:schemeClr>
                </a:solidFill>
              </a:rPr>
              <a:t> </a:t>
            </a:r>
            <a:r>
              <a:rPr lang="en-US" dirty="0" smtClean="0">
                <a:solidFill>
                  <a:schemeClr val="tx2">
                    <a:lumMod val="75000"/>
                  </a:schemeClr>
                </a:solidFill>
              </a:rPr>
              <a:t>– First person to study </a:t>
            </a:r>
            <a:r>
              <a:rPr lang="en-US" dirty="0" smtClean="0">
                <a:solidFill>
                  <a:schemeClr val="tx2">
                    <a:lumMod val="75000"/>
                  </a:schemeClr>
                </a:solidFill>
              </a:rPr>
              <a:t>the </a:t>
            </a:r>
            <a:r>
              <a:rPr lang="en-US" dirty="0" smtClean="0">
                <a:solidFill>
                  <a:schemeClr val="tx2">
                    <a:lumMod val="75000"/>
                  </a:schemeClr>
                </a:solidFill>
              </a:rPr>
              <a:t>sky with a telescope. </a:t>
            </a:r>
          </a:p>
          <a:p>
            <a:r>
              <a:rPr lang="en-US" dirty="0" smtClean="0">
                <a:solidFill>
                  <a:schemeClr val="tx2">
                    <a:lumMod val="75000"/>
                  </a:schemeClr>
                </a:solidFill>
              </a:rPr>
              <a:t>He saw craters on the moon and discovered that moons orbit Jupiter. </a:t>
            </a:r>
          </a:p>
          <a:p>
            <a:r>
              <a:rPr lang="en-US" dirty="0" smtClean="0">
                <a:solidFill>
                  <a:schemeClr val="tx2">
                    <a:lumMod val="75000"/>
                  </a:schemeClr>
                </a:solidFill>
              </a:rPr>
              <a:t>Galileo was also concerned with mechanics or the study of objects in motion. Rather than just studying them in nature, Galileo set up experiments. He was the first scientist to routinely use experiments. </a:t>
            </a:r>
          </a:p>
          <a:p>
            <a:endParaRPr lang="en-US" dirty="0">
              <a:solidFill>
                <a:schemeClr val="tx2">
                  <a:lumMod val="75000"/>
                </a:schemeClr>
              </a:solidFill>
            </a:endParaRPr>
          </a:p>
        </p:txBody>
      </p:sp>
      <p:pic>
        <p:nvPicPr>
          <p:cNvPr id="18434" name="Picture 2" descr="http://upload.wikimedia.org/wikipedia/commons/thumb/d/d4/Justus_Sustermans_-_Portrait_of_Galileo_Galilei,_1636.jpg/220px-Justus_Sustermans_-_Portrait_of_Galileo_Galilei,_1636.jpg"/>
          <p:cNvPicPr>
            <a:picLocks noChangeAspect="1" noChangeArrowheads="1"/>
          </p:cNvPicPr>
          <p:nvPr/>
        </p:nvPicPr>
        <p:blipFill>
          <a:blip r:embed="rId2" cstate="print"/>
          <a:srcRect/>
          <a:stretch>
            <a:fillRect/>
          </a:stretch>
        </p:blipFill>
        <p:spPr bwMode="auto">
          <a:xfrm>
            <a:off x="7543800" y="-14721"/>
            <a:ext cx="1600200" cy="2029345"/>
          </a:xfrm>
          <a:prstGeom prst="rect">
            <a:avLst/>
          </a:prstGeom>
          <a:noFill/>
        </p:spPr>
      </p:pic>
    </p:spTree>
    <p:extLst>
      <p:ext uri="{BB962C8B-B14F-4D97-AF65-F5344CB8AC3E}">
        <p14:creationId xmlns:p14="http://schemas.microsoft.com/office/powerpoint/2010/main" val="369752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lumMod val="75000"/>
                  </a:schemeClr>
                </a:solidFill>
              </a:rPr>
              <a:t>Men and Ideas of the </a:t>
            </a:r>
            <a:br>
              <a:rPr lang="en-US" dirty="0" smtClean="0">
                <a:solidFill>
                  <a:schemeClr val="tx2">
                    <a:lumMod val="75000"/>
                  </a:schemeClr>
                </a:solidFill>
              </a:rPr>
            </a:br>
            <a:r>
              <a:rPr lang="en-US" dirty="0" smtClean="0">
                <a:solidFill>
                  <a:schemeClr val="tx2">
                    <a:lumMod val="75000"/>
                  </a:schemeClr>
                </a:solidFill>
              </a:rPr>
              <a:t>Scientific Revolution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chemeClr val="tx2">
                    <a:lumMod val="75000"/>
                  </a:schemeClr>
                </a:solidFill>
              </a:rPr>
              <a:t>Galileo thought that scientific study would change how people understood the world. In turn he thought that would improve their standard of living and then break down barriers between people. </a:t>
            </a:r>
          </a:p>
          <a:p>
            <a:r>
              <a:rPr lang="en-US" dirty="0" smtClean="0">
                <a:solidFill>
                  <a:schemeClr val="tx2">
                    <a:lumMod val="75000"/>
                  </a:schemeClr>
                </a:solidFill>
              </a:rPr>
              <a:t>He was not able to write about his ideas because of the great pressure he felt from the church. Since his ideas opposed the church’s ideas that church leaders kept him from writing. </a:t>
            </a:r>
            <a:endParaRPr lang="en-US" dirty="0" smtClean="0">
              <a:solidFill>
                <a:schemeClr val="tx2">
                  <a:lumMod val="75000"/>
                </a:schemeClr>
              </a:solidFill>
            </a:endParaRPr>
          </a:p>
          <a:p>
            <a:pPr marL="0" indent="0">
              <a:buNone/>
              <a:defRPr/>
            </a:pPr>
            <a:r>
              <a:rPr lang="en-US" dirty="0">
                <a:hlinkClick r:id="rId2"/>
              </a:rPr>
              <a:t>https://www.youtube.com/watch?v=uaVov1Zci6w</a:t>
            </a:r>
            <a:endParaRPr lang="en-US" dirty="0"/>
          </a:p>
          <a:p>
            <a:pPr>
              <a:defRPr/>
            </a:pPr>
            <a:r>
              <a:rPr lang="en-US" dirty="0" smtClean="0"/>
              <a:t>1:46</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4114800" cy="457200"/>
          </a:xfrm>
        </p:spPr>
        <p:txBody>
          <a:bodyPr>
            <a:normAutofit fontScale="90000"/>
          </a:bodyPr>
          <a:lstStyle/>
          <a:p>
            <a:r>
              <a:rPr lang="en-US" dirty="0" smtClean="0">
                <a:solidFill>
                  <a:schemeClr val="tx2">
                    <a:lumMod val="75000"/>
                  </a:schemeClr>
                </a:solidFill>
              </a:rPr>
              <a:t>Men and Ideas of the Scientific Revolution</a:t>
            </a:r>
            <a:endParaRPr lang="en-US" dirty="0"/>
          </a:p>
        </p:txBody>
      </p:sp>
      <p:sp>
        <p:nvSpPr>
          <p:cNvPr id="3" name="Content Placeholder 2"/>
          <p:cNvSpPr>
            <a:spLocks noGrp="1"/>
          </p:cNvSpPr>
          <p:nvPr>
            <p:ph idx="1"/>
          </p:nvPr>
        </p:nvSpPr>
        <p:spPr>
          <a:xfrm>
            <a:off x="0" y="2438400"/>
            <a:ext cx="8686800" cy="4419600"/>
          </a:xfrm>
        </p:spPr>
        <p:txBody>
          <a:bodyPr>
            <a:normAutofit fontScale="92500" lnSpcReduction="10000"/>
          </a:bodyPr>
          <a:lstStyle/>
          <a:p>
            <a:r>
              <a:rPr lang="en-US" dirty="0" smtClean="0">
                <a:solidFill>
                  <a:schemeClr val="tx2">
                    <a:lumMod val="75000"/>
                  </a:schemeClr>
                </a:solidFill>
              </a:rPr>
              <a:t>Sir Isaac Newton – Published </a:t>
            </a:r>
            <a:r>
              <a:rPr lang="en-US" i="1" dirty="0" smtClean="0">
                <a:solidFill>
                  <a:schemeClr val="tx2">
                    <a:lumMod val="75000"/>
                  </a:schemeClr>
                </a:solidFill>
              </a:rPr>
              <a:t>Principa Mathmatica. </a:t>
            </a:r>
            <a:r>
              <a:rPr lang="en-US" dirty="0" smtClean="0">
                <a:solidFill>
                  <a:schemeClr val="tx2">
                    <a:lumMod val="75000"/>
                  </a:schemeClr>
                </a:solidFill>
              </a:rPr>
              <a:t>He also had theories about gravity and motion that were proven so many times that they have now been named laws. </a:t>
            </a:r>
          </a:p>
          <a:p>
            <a:r>
              <a:rPr lang="en-US" dirty="0" smtClean="0">
                <a:solidFill>
                  <a:schemeClr val="tx2">
                    <a:lumMod val="75000"/>
                  </a:schemeClr>
                </a:solidFill>
              </a:rPr>
              <a:t>Also discovered that light was made up of many colors. This helped him create the reflecting telescope which is used in large observatories even today. </a:t>
            </a:r>
          </a:p>
          <a:p>
            <a:r>
              <a:rPr lang="en-US" dirty="0" smtClean="0">
                <a:solidFill>
                  <a:schemeClr val="tx2">
                    <a:lumMod val="75000"/>
                  </a:schemeClr>
                </a:solidFill>
              </a:rPr>
              <a:t>His ideas became the basis of all scientific study until the 1900’s. </a:t>
            </a:r>
            <a:endParaRPr lang="en-US" dirty="0">
              <a:solidFill>
                <a:schemeClr val="tx2">
                  <a:lumMod val="75000"/>
                </a:schemeClr>
              </a:solidFill>
            </a:endParaRPr>
          </a:p>
        </p:txBody>
      </p:sp>
      <p:pic>
        <p:nvPicPr>
          <p:cNvPr id="16386" name="Picture 2" descr="http://teachertech.rice.edu/Participants/louviere/Newton/newton5.jpg"/>
          <p:cNvPicPr>
            <a:picLocks noChangeAspect="1" noChangeArrowheads="1"/>
          </p:cNvPicPr>
          <p:nvPr/>
        </p:nvPicPr>
        <p:blipFill>
          <a:blip r:embed="rId2" cstate="print"/>
          <a:srcRect/>
          <a:stretch>
            <a:fillRect/>
          </a:stretch>
        </p:blipFill>
        <p:spPr bwMode="auto">
          <a:xfrm>
            <a:off x="5105400" y="228600"/>
            <a:ext cx="3162300" cy="21907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6" descr="http://www.crystalinks.com/aug25galileotelebw.jpg"/>
          <p:cNvPicPr>
            <a:picLocks noChangeAspect="1" noChangeArrowheads="1"/>
          </p:cNvPicPr>
          <p:nvPr/>
        </p:nvPicPr>
        <p:blipFill>
          <a:blip r:embed="rId2" cstate="print"/>
          <a:srcRect/>
          <a:stretch>
            <a:fillRect/>
          </a:stretch>
        </p:blipFill>
        <p:spPr bwMode="auto">
          <a:xfrm>
            <a:off x="5791200" y="152400"/>
            <a:ext cx="2552700" cy="1934947"/>
          </a:xfrm>
          <a:prstGeom prst="rect">
            <a:avLst/>
          </a:prstGeom>
          <a:noFill/>
        </p:spPr>
      </p:pic>
      <p:sp>
        <p:nvSpPr>
          <p:cNvPr id="2" name="Title 1"/>
          <p:cNvSpPr>
            <a:spLocks noGrp="1"/>
          </p:cNvSpPr>
          <p:nvPr>
            <p:ph type="title"/>
          </p:nvPr>
        </p:nvSpPr>
        <p:spPr>
          <a:xfrm>
            <a:off x="1066800" y="533400"/>
            <a:ext cx="5257800" cy="1143000"/>
          </a:xfrm>
        </p:spPr>
        <p:txBody>
          <a:bodyPr>
            <a:normAutofit fontScale="90000"/>
          </a:bodyPr>
          <a:lstStyle/>
          <a:p>
            <a:r>
              <a:rPr lang="en-US" dirty="0" smtClean="0">
                <a:solidFill>
                  <a:schemeClr val="tx2">
                    <a:lumMod val="75000"/>
                  </a:schemeClr>
                </a:solidFill>
              </a:rPr>
              <a:t>Men and </a:t>
            </a:r>
            <a:br>
              <a:rPr lang="en-US" dirty="0" smtClean="0">
                <a:solidFill>
                  <a:schemeClr val="tx2">
                    <a:lumMod val="75000"/>
                  </a:schemeClr>
                </a:solidFill>
              </a:rPr>
            </a:br>
            <a:r>
              <a:rPr lang="en-US" dirty="0" smtClean="0">
                <a:solidFill>
                  <a:schemeClr val="tx2">
                    <a:lumMod val="75000"/>
                  </a:schemeClr>
                </a:solidFill>
              </a:rPr>
              <a:t>Ideas of the </a:t>
            </a:r>
            <a:br>
              <a:rPr lang="en-US" dirty="0" smtClean="0">
                <a:solidFill>
                  <a:schemeClr val="tx2">
                    <a:lumMod val="75000"/>
                  </a:schemeClr>
                </a:solidFill>
              </a:rPr>
            </a:br>
            <a:r>
              <a:rPr lang="en-US" dirty="0" smtClean="0">
                <a:solidFill>
                  <a:schemeClr val="tx2">
                    <a:lumMod val="75000"/>
                  </a:schemeClr>
                </a:solidFill>
              </a:rPr>
              <a:t>Scientific Revolution</a:t>
            </a:r>
            <a:endParaRPr lang="en-US" dirty="0"/>
          </a:p>
        </p:txBody>
      </p:sp>
      <p:sp>
        <p:nvSpPr>
          <p:cNvPr id="3" name="Content Placeholder 2"/>
          <p:cNvSpPr>
            <a:spLocks noGrp="1"/>
          </p:cNvSpPr>
          <p:nvPr>
            <p:ph idx="1"/>
          </p:nvPr>
        </p:nvSpPr>
        <p:spPr>
          <a:xfrm>
            <a:off x="0" y="2362200"/>
            <a:ext cx="9144000" cy="4343400"/>
          </a:xfrm>
        </p:spPr>
        <p:txBody>
          <a:bodyPr>
            <a:normAutofit fontScale="85000" lnSpcReduction="10000"/>
          </a:bodyPr>
          <a:lstStyle/>
          <a:p>
            <a:r>
              <a:rPr lang="en-US" dirty="0" smtClean="0">
                <a:solidFill>
                  <a:schemeClr val="tx2">
                    <a:lumMod val="75000"/>
                  </a:schemeClr>
                </a:solidFill>
              </a:rPr>
              <a:t>Inventions of the Scientific Revolution:</a:t>
            </a:r>
          </a:p>
          <a:p>
            <a:pPr lvl="1"/>
            <a:r>
              <a:rPr lang="en-US" dirty="0" smtClean="0">
                <a:solidFill>
                  <a:schemeClr val="tx2">
                    <a:lumMod val="75000"/>
                  </a:schemeClr>
                </a:solidFill>
              </a:rPr>
              <a:t>Microscope – Used to observe plants and animals living in a drop of pond water. </a:t>
            </a:r>
          </a:p>
          <a:p>
            <a:pPr lvl="1"/>
            <a:r>
              <a:rPr lang="en-US" dirty="0" smtClean="0">
                <a:solidFill>
                  <a:schemeClr val="tx2">
                    <a:lumMod val="75000"/>
                  </a:schemeClr>
                </a:solidFill>
              </a:rPr>
              <a:t>Thermometer – Developed by Galileo and used to measure temperature. </a:t>
            </a:r>
          </a:p>
          <a:p>
            <a:pPr lvl="1"/>
            <a:r>
              <a:rPr lang="en-US" dirty="0" smtClean="0">
                <a:solidFill>
                  <a:schemeClr val="tx2">
                    <a:lumMod val="75000"/>
                  </a:schemeClr>
                </a:solidFill>
              </a:rPr>
              <a:t>Telescope – Improved by Galileo and used to make many of his discoveries. </a:t>
            </a:r>
          </a:p>
          <a:p>
            <a:pPr lvl="1"/>
            <a:r>
              <a:rPr lang="en-US" dirty="0" smtClean="0">
                <a:solidFill>
                  <a:schemeClr val="tx2">
                    <a:lumMod val="75000"/>
                  </a:schemeClr>
                </a:solidFill>
              </a:rPr>
              <a:t>Barometer – Used to measure air pressure and helped in predicting the weather. </a:t>
            </a:r>
          </a:p>
          <a:p>
            <a:pPr lvl="1"/>
            <a:endParaRPr lang="en-US" dirty="0" smtClean="0">
              <a:solidFill>
                <a:schemeClr val="tx2">
                  <a:lumMod val="75000"/>
                </a:schemeClr>
              </a:solidFill>
            </a:endParaRPr>
          </a:p>
          <a:p>
            <a:pPr lvl="1">
              <a:buNone/>
            </a:pPr>
            <a:r>
              <a:rPr lang="en-US" dirty="0" smtClean="0">
                <a:solidFill>
                  <a:schemeClr val="tx2">
                    <a:lumMod val="75000"/>
                  </a:schemeClr>
                </a:solidFill>
              </a:rPr>
              <a:t>*All of these inventions helped </a:t>
            </a:r>
            <a:r>
              <a:rPr lang="en-US" dirty="0" smtClean="0">
                <a:solidFill>
                  <a:schemeClr val="tx2">
                    <a:lumMod val="75000"/>
                  </a:schemeClr>
                </a:solidFill>
              </a:rPr>
              <a:t>scientists </a:t>
            </a:r>
            <a:r>
              <a:rPr lang="en-US" dirty="0" smtClean="0">
                <a:solidFill>
                  <a:schemeClr val="tx2">
                    <a:lumMod val="75000"/>
                  </a:schemeClr>
                </a:solidFill>
              </a:rPr>
              <a:t>learn about the world. </a:t>
            </a:r>
            <a:endParaRPr lang="en-US" dirty="0">
              <a:solidFill>
                <a:schemeClr val="tx2">
                  <a:lumMod val="75000"/>
                </a:schemeClr>
              </a:solidFill>
            </a:endParaRPr>
          </a:p>
        </p:txBody>
      </p:sp>
      <p:pic>
        <p:nvPicPr>
          <p:cNvPr id="15362" name="Picture 2" descr="http://www.creatorix.com.au/philosophy/12/1202a.jpg"/>
          <p:cNvPicPr>
            <a:picLocks noChangeAspect="1" noChangeArrowheads="1"/>
          </p:cNvPicPr>
          <p:nvPr/>
        </p:nvPicPr>
        <p:blipFill>
          <a:blip r:embed="rId3" cstate="print"/>
          <a:srcRect/>
          <a:stretch>
            <a:fillRect/>
          </a:stretch>
        </p:blipFill>
        <p:spPr bwMode="auto">
          <a:xfrm>
            <a:off x="228600" y="228600"/>
            <a:ext cx="1266825" cy="1990725"/>
          </a:xfrm>
          <a:prstGeom prst="rect">
            <a:avLst/>
          </a:prstGeom>
          <a:noFill/>
        </p:spPr>
      </p:pic>
      <p:pic>
        <p:nvPicPr>
          <p:cNvPr id="15364" name="Picture 4" descr="http://apworldhistory-rochester-k12-mi-us.wikispaces.com/file/view/Galileo_4.jpg/198882800/318x182/Galileo_4.jpg"/>
          <p:cNvPicPr>
            <a:picLocks noChangeAspect="1" noChangeArrowheads="1"/>
          </p:cNvPicPr>
          <p:nvPr/>
        </p:nvPicPr>
        <p:blipFill>
          <a:blip r:embed="rId4" cstate="print"/>
          <a:srcRect/>
          <a:stretch>
            <a:fillRect/>
          </a:stretch>
        </p:blipFill>
        <p:spPr bwMode="auto">
          <a:xfrm>
            <a:off x="6629400" y="1524000"/>
            <a:ext cx="2286000" cy="13083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152400"/>
            <a:ext cx="6248400" cy="1143000"/>
          </a:xfrm>
        </p:spPr>
        <p:txBody>
          <a:bodyPr>
            <a:normAutofit fontScale="90000"/>
          </a:bodyPr>
          <a:lstStyle/>
          <a:p>
            <a:r>
              <a:rPr lang="en-US" dirty="0" smtClean="0">
                <a:solidFill>
                  <a:schemeClr val="tx2">
                    <a:lumMod val="75000"/>
                  </a:schemeClr>
                </a:solidFill>
              </a:rPr>
              <a:t>Scientific </a:t>
            </a:r>
            <a:r>
              <a:rPr lang="en-US" dirty="0" smtClean="0">
                <a:solidFill>
                  <a:schemeClr val="tx2">
                    <a:lumMod val="75000"/>
                  </a:schemeClr>
                </a:solidFill>
              </a:rPr>
              <a:t>Revolution’s </a:t>
            </a:r>
            <a:r>
              <a:rPr lang="en-US" dirty="0" smtClean="0">
                <a:solidFill>
                  <a:schemeClr val="tx2">
                    <a:lumMod val="75000"/>
                  </a:schemeClr>
                </a:solidFill>
              </a:rPr>
              <a:t>Effects</a:t>
            </a:r>
            <a:endParaRPr lang="en-US" dirty="0">
              <a:solidFill>
                <a:schemeClr val="tx2">
                  <a:lumMod val="75000"/>
                </a:schemeClr>
              </a:solidFill>
            </a:endParaRPr>
          </a:p>
        </p:txBody>
      </p:sp>
      <p:sp>
        <p:nvSpPr>
          <p:cNvPr id="3" name="Content Placeholder 2"/>
          <p:cNvSpPr>
            <a:spLocks noGrp="1"/>
          </p:cNvSpPr>
          <p:nvPr>
            <p:ph idx="1"/>
          </p:nvPr>
        </p:nvSpPr>
        <p:spPr>
          <a:xfrm>
            <a:off x="3566948" y="1295400"/>
            <a:ext cx="5577052" cy="5257800"/>
          </a:xfrm>
        </p:spPr>
        <p:txBody>
          <a:bodyPr>
            <a:normAutofit/>
          </a:bodyPr>
          <a:lstStyle/>
          <a:p>
            <a:r>
              <a:rPr lang="en-US" dirty="0" smtClean="0">
                <a:solidFill>
                  <a:schemeClr val="tx2">
                    <a:lumMod val="75000"/>
                  </a:schemeClr>
                </a:solidFill>
              </a:rPr>
              <a:t>Science was pursued in a systematic fashion. Francis Bacon and Rene Descartes encouraged the orderly process of experimenting and recording data. This led to the Scientific Method which is based on experiments and observation. Those are the main principles of science!</a:t>
            </a:r>
          </a:p>
        </p:txBody>
      </p:sp>
      <p:pic>
        <p:nvPicPr>
          <p:cNvPr id="14338" name="Picture 2" descr="http://www.sciencebuddies.org/science-fair-projects/overview_scientific_method2.gif"/>
          <p:cNvPicPr>
            <a:picLocks noChangeAspect="1" noChangeArrowheads="1"/>
          </p:cNvPicPr>
          <p:nvPr/>
        </p:nvPicPr>
        <p:blipFill>
          <a:blip r:embed="rId2" cstate="print"/>
          <a:srcRect/>
          <a:stretch>
            <a:fillRect/>
          </a:stretch>
        </p:blipFill>
        <p:spPr bwMode="auto">
          <a:xfrm>
            <a:off x="0" y="1305232"/>
            <a:ext cx="3566948" cy="5257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Scientific Revolution Effects</a:t>
            </a:r>
            <a:endParaRPr lang="en-US" dirty="0">
              <a:solidFill>
                <a:schemeClr val="tx2">
                  <a:lumMod val="75000"/>
                </a:schemeClr>
              </a:solidFill>
            </a:endParaRPr>
          </a:p>
        </p:txBody>
      </p:sp>
      <p:sp>
        <p:nvSpPr>
          <p:cNvPr id="3" name="Content Placeholder 2"/>
          <p:cNvSpPr>
            <a:spLocks noGrp="1"/>
          </p:cNvSpPr>
          <p:nvPr>
            <p:ph idx="1"/>
          </p:nvPr>
        </p:nvSpPr>
        <p:spPr/>
        <p:txBody>
          <a:bodyPr>
            <a:normAutofit fontScale="92500" lnSpcReduction="20000"/>
          </a:bodyPr>
          <a:lstStyle/>
          <a:p>
            <a:r>
              <a:rPr lang="en-US" dirty="0" smtClean="0">
                <a:solidFill>
                  <a:schemeClr val="tx2">
                    <a:lumMod val="75000"/>
                  </a:schemeClr>
                </a:solidFill>
              </a:rPr>
              <a:t>Science affected other areas of life. </a:t>
            </a:r>
          </a:p>
          <a:p>
            <a:r>
              <a:rPr lang="en-US" dirty="0" smtClean="0">
                <a:solidFill>
                  <a:schemeClr val="tx2">
                    <a:lumMod val="75000"/>
                  </a:schemeClr>
                </a:solidFill>
              </a:rPr>
              <a:t>People thought that logic could explain problems such as poverty and war. They thought they could use reason to improve life. </a:t>
            </a:r>
          </a:p>
          <a:p>
            <a:r>
              <a:rPr lang="en-US" dirty="0" smtClean="0">
                <a:solidFill>
                  <a:schemeClr val="tx2">
                    <a:lumMod val="75000"/>
                  </a:schemeClr>
                </a:solidFill>
              </a:rPr>
              <a:t>Laws that governed nature and human behavior were also discovered. </a:t>
            </a:r>
          </a:p>
          <a:p>
            <a:r>
              <a:rPr lang="en-US" dirty="0" smtClean="0">
                <a:solidFill>
                  <a:schemeClr val="tx2">
                    <a:lumMod val="75000"/>
                  </a:schemeClr>
                </a:solidFill>
              </a:rPr>
              <a:t>People started to believe that if these laws governed everyone then everyone must be equal. </a:t>
            </a:r>
          </a:p>
          <a:p>
            <a:r>
              <a:rPr lang="en-US" dirty="0" smtClean="0">
                <a:solidFill>
                  <a:schemeClr val="tx2">
                    <a:lumMod val="75000"/>
                  </a:schemeClr>
                </a:solidFill>
              </a:rPr>
              <a:t>Science opposed the Church’s beliefs. This led to conflict between the two. </a:t>
            </a:r>
            <a:endParaRPr lang="en-US" dirty="0">
              <a:solidFill>
                <a:schemeClr val="tx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609600"/>
            <a:ext cx="4648200" cy="1143000"/>
          </a:xfrm>
        </p:spPr>
        <p:txBody>
          <a:bodyPr/>
          <a:lstStyle/>
          <a:p>
            <a:r>
              <a:rPr lang="en-US" dirty="0" smtClean="0">
                <a:solidFill>
                  <a:schemeClr val="tx2">
                    <a:lumMod val="75000"/>
                  </a:schemeClr>
                </a:solidFill>
              </a:rPr>
              <a:t>The Age of Reason</a:t>
            </a:r>
            <a:endParaRPr lang="en-US" dirty="0">
              <a:solidFill>
                <a:schemeClr val="tx2">
                  <a:lumMod val="75000"/>
                </a:schemeClr>
              </a:solidFill>
            </a:endParaRPr>
          </a:p>
        </p:txBody>
      </p:sp>
      <p:sp>
        <p:nvSpPr>
          <p:cNvPr id="3" name="Content Placeholder 2"/>
          <p:cNvSpPr>
            <a:spLocks noGrp="1"/>
          </p:cNvSpPr>
          <p:nvPr>
            <p:ph idx="1"/>
          </p:nvPr>
        </p:nvSpPr>
        <p:spPr>
          <a:xfrm>
            <a:off x="152400" y="2332037"/>
            <a:ext cx="8686800" cy="4525963"/>
          </a:xfrm>
        </p:spPr>
        <p:txBody>
          <a:bodyPr>
            <a:normAutofit fontScale="92500"/>
          </a:bodyPr>
          <a:lstStyle/>
          <a:p>
            <a:r>
              <a:rPr lang="en-US" dirty="0" smtClean="0">
                <a:solidFill>
                  <a:schemeClr val="tx2">
                    <a:lumMod val="75000"/>
                  </a:schemeClr>
                </a:solidFill>
              </a:rPr>
              <a:t>The discoveries made through exploration and the Scientific Revolution began to question long held beliefs about science, religion, and government. </a:t>
            </a:r>
          </a:p>
          <a:p>
            <a:r>
              <a:rPr lang="en-US" dirty="0" smtClean="0">
                <a:solidFill>
                  <a:schemeClr val="tx2">
                    <a:lumMod val="75000"/>
                  </a:schemeClr>
                </a:solidFill>
              </a:rPr>
              <a:t>Scholars were relying on reason and logic. </a:t>
            </a:r>
          </a:p>
          <a:p>
            <a:r>
              <a:rPr lang="en-US" dirty="0" smtClean="0">
                <a:solidFill>
                  <a:schemeClr val="tx2">
                    <a:lumMod val="75000"/>
                  </a:schemeClr>
                </a:solidFill>
              </a:rPr>
              <a:t>They felt that reason and logic could achieve three great goals – knowledge, happiness, and freedom!</a:t>
            </a:r>
          </a:p>
          <a:p>
            <a:r>
              <a:rPr lang="en-US" dirty="0" smtClean="0">
                <a:solidFill>
                  <a:schemeClr val="tx2">
                    <a:lumMod val="75000"/>
                  </a:schemeClr>
                </a:solidFill>
              </a:rPr>
              <a:t>Achieving those goals would then lead to an improved society. </a:t>
            </a:r>
            <a:endParaRPr lang="en-US" dirty="0">
              <a:solidFill>
                <a:schemeClr val="tx2">
                  <a:lumMod val="75000"/>
                </a:schemeClr>
              </a:solidFill>
            </a:endParaRPr>
          </a:p>
        </p:txBody>
      </p:sp>
      <p:pic>
        <p:nvPicPr>
          <p:cNvPr id="12290" name="Picture 2" descr="http://upload.wikimedia.org/wikipedia/commons/thumb/5/5b/Oer-Weimarer_Musenhof.jpg/400px-Oer-Weimarer_Musenhof.jpg"/>
          <p:cNvPicPr>
            <a:picLocks noChangeAspect="1" noChangeArrowheads="1"/>
          </p:cNvPicPr>
          <p:nvPr/>
        </p:nvPicPr>
        <p:blipFill>
          <a:blip r:embed="rId2" cstate="print"/>
          <a:srcRect/>
          <a:stretch>
            <a:fillRect/>
          </a:stretch>
        </p:blipFill>
        <p:spPr bwMode="auto">
          <a:xfrm>
            <a:off x="609600" y="117728"/>
            <a:ext cx="2819400" cy="21779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The Age of Reason</a:t>
            </a:r>
            <a:endParaRPr lang="en-US" dirty="0">
              <a:solidFill>
                <a:schemeClr val="tx2">
                  <a:lumMod val="75000"/>
                </a:schemeClr>
              </a:solidFill>
            </a:endParaRPr>
          </a:p>
        </p:txBody>
      </p:sp>
      <p:sp>
        <p:nvSpPr>
          <p:cNvPr id="3" name="Content Placeholder 2"/>
          <p:cNvSpPr>
            <a:spLocks noGrp="1"/>
          </p:cNvSpPr>
          <p:nvPr>
            <p:ph idx="1"/>
          </p:nvPr>
        </p:nvSpPr>
        <p:spPr>
          <a:xfrm>
            <a:off x="228600" y="1828800"/>
            <a:ext cx="5486400" cy="4525963"/>
          </a:xfrm>
        </p:spPr>
        <p:txBody>
          <a:bodyPr/>
          <a:lstStyle/>
          <a:p>
            <a:pPr algn="ctr"/>
            <a:r>
              <a:rPr lang="en-US" dirty="0" smtClean="0">
                <a:solidFill>
                  <a:schemeClr val="tx2">
                    <a:lumMod val="75000"/>
                  </a:schemeClr>
                </a:solidFill>
              </a:rPr>
              <a:t>The use of reason in guiding people’s thoughts about philosophy, society, and politics was the Enlightenment or the Age of Reason.</a:t>
            </a:r>
            <a:endParaRPr lang="en-US" dirty="0">
              <a:solidFill>
                <a:schemeClr val="tx2">
                  <a:lumMod val="75000"/>
                </a:schemeClr>
              </a:solidFill>
            </a:endParaRPr>
          </a:p>
        </p:txBody>
      </p:sp>
      <p:pic>
        <p:nvPicPr>
          <p:cNvPr id="11266" name="Picture 2" descr="http://www.thomas-paine-friends.org/age-of-reason-cover.jpg"/>
          <p:cNvPicPr>
            <a:picLocks noChangeAspect="1" noChangeArrowheads="1"/>
          </p:cNvPicPr>
          <p:nvPr/>
        </p:nvPicPr>
        <p:blipFill>
          <a:blip r:embed="rId2" cstate="print"/>
          <a:srcRect b="8800"/>
          <a:stretch>
            <a:fillRect/>
          </a:stretch>
        </p:blipFill>
        <p:spPr bwMode="auto">
          <a:xfrm>
            <a:off x="5638800" y="1752600"/>
            <a:ext cx="3076575" cy="4343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Roots of the Enlightenment</a:t>
            </a:r>
            <a:endParaRPr lang="en-US" dirty="0">
              <a:solidFill>
                <a:schemeClr val="tx2">
                  <a:lumMod val="75000"/>
                </a:schemeClr>
              </a:solidFill>
            </a:endParaRPr>
          </a:p>
        </p:txBody>
      </p:sp>
      <p:sp>
        <p:nvSpPr>
          <p:cNvPr id="4" name="Oval 3"/>
          <p:cNvSpPr/>
          <p:nvPr/>
        </p:nvSpPr>
        <p:spPr>
          <a:xfrm>
            <a:off x="2667000" y="2743200"/>
            <a:ext cx="3429000" cy="2590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200400" y="3048000"/>
            <a:ext cx="2514600" cy="2031325"/>
          </a:xfrm>
          <a:prstGeom prst="rect">
            <a:avLst/>
          </a:prstGeom>
          <a:noFill/>
        </p:spPr>
        <p:txBody>
          <a:bodyPr wrap="square" rtlCol="0">
            <a:spAutoFit/>
          </a:bodyPr>
          <a:lstStyle/>
          <a:p>
            <a:pPr algn="ctr"/>
            <a:r>
              <a:rPr lang="en-US" b="1" u="sng" dirty="0" smtClean="0"/>
              <a:t>Enlightenment</a:t>
            </a:r>
          </a:p>
          <a:p>
            <a:pPr algn="ctr"/>
            <a:r>
              <a:rPr lang="en-US" dirty="0" smtClean="0"/>
              <a:t>Human reason could be used to achieve knowledge, freedom and happiness; achieving these goals would improve society. </a:t>
            </a:r>
            <a:endParaRPr lang="en-US" dirty="0"/>
          </a:p>
        </p:txBody>
      </p:sp>
      <p:sp>
        <p:nvSpPr>
          <p:cNvPr id="6" name="Oval 5"/>
          <p:cNvSpPr/>
          <p:nvPr/>
        </p:nvSpPr>
        <p:spPr>
          <a:xfrm>
            <a:off x="6477000" y="1219200"/>
            <a:ext cx="2362200" cy="213360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6781800" y="1524000"/>
            <a:ext cx="1676400" cy="1477328"/>
          </a:xfrm>
          <a:prstGeom prst="rect">
            <a:avLst/>
          </a:prstGeom>
          <a:noFill/>
        </p:spPr>
        <p:txBody>
          <a:bodyPr wrap="square" rtlCol="0">
            <a:spAutoFit/>
          </a:bodyPr>
          <a:lstStyle/>
          <a:p>
            <a:pPr algn="ctr"/>
            <a:r>
              <a:rPr lang="en-US" b="1" u="sng" dirty="0" smtClean="0"/>
              <a:t>Christianity</a:t>
            </a:r>
          </a:p>
          <a:p>
            <a:pPr algn="ctr"/>
            <a:r>
              <a:rPr lang="en-US" dirty="0" smtClean="0"/>
              <a:t>Faith and reason together could explain the world.</a:t>
            </a:r>
            <a:endParaRPr lang="en-US" dirty="0"/>
          </a:p>
        </p:txBody>
      </p:sp>
      <p:sp>
        <p:nvSpPr>
          <p:cNvPr id="8" name="Oval 7"/>
          <p:cNvSpPr/>
          <p:nvPr/>
        </p:nvSpPr>
        <p:spPr>
          <a:xfrm>
            <a:off x="5943600" y="4419600"/>
            <a:ext cx="3048000" cy="243840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6324600" y="4648200"/>
            <a:ext cx="2362200" cy="2031325"/>
          </a:xfrm>
          <a:prstGeom prst="rect">
            <a:avLst/>
          </a:prstGeom>
          <a:noFill/>
        </p:spPr>
        <p:txBody>
          <a:bodyPr wrap="square" rtlCol="0">
            <a:spAutoFit/>
          </a:bodyPr>
          <a:lstStyle/>
          <a:p>
            <a:pPr algn="ctr"/>
            <a:r>
              <a:rPr lang="en-US" b="1" u="sng" dirty="0" smtClean="0"/>
              <a:t>Renaissance and Reformation</a:t>
            </a:r>
          </a:p>
          <a:p>
            <a:pPr algn="ctr"/>
            <a:r>
              <a:rPr lang="en-US" dirty="0" smtClean="0"/>
              <a:t>Humanist emphasized human achievement and said that people could improve their world.</a:t>
            </a:r>
            <a:endParaRPr lang="en-US" dirty="0"/>
          </a:p>
        </p:txBody>
      </p:sp>
      <p:sp>
        <p:nvSpPr>
          <p:cNvPr id="10" name="Oval 9"/>
          <p:cNvSpPr/>
          <p:nvPr/>
        </p:nvSpPr>
        <p:spPr>
          <a:xfrm>
            <a:off x="685800" y="1219200"/>
            <a:ext cx="2590800" cy="213360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838200" y="1371600"/>
            <a:ext cx="2438400" cy="1754326"/>
          </a:xfrm>
          <a:prstGeom prst="rect">
            <a:avLst/>
          </a:prstGeom>
          <a:noFill/>
        </p:spPr>
        <p:txBody>
          <a:bodyPr wrap="square" rtlCol="0">
            <a:spAutoFit/>
          </a:bodyPr>
          <a:lstStyle/>
          <a:p>
            <a:pPr algn="ctr"/>
            <a:r>
              <a:rPr lang="en-US" b="1" u="sng" dirty="0" smtClean="0"/>
              <a:t>Greek and Roman Philosophers</a:t>
            </a:r>
          </a:p>
          <a:p>
            <a:pPr algn="ctr"/>
            <a:r>
              <a:rPr lang="en-US" dirty="0" smtClean="0"/>
              <a:t>Logic could discover new truths; natural law governed how the world operated.</a:t>
            </a:r>
            <a:endParaRPr lang="en-US" dirty="0"/>
          </a:p>
        </p:txBody>
      </p:sp>
      <p:sp>
        <p:nvSpPr>
          <p:cNvPr id="12" name="Oval 11"/>
          <p:cNvSpPr/>
          <p:nvPr/>
        </p:nvSpPr>
        <p:spPr>
          <a:xfrm>
            <a:off x="533400" y="4648200"/>
            <a:ext cx="2286000" cy="1905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533400" y="5105400"/>
            <a:ext cx="2286000" cy="1200329"/>
          </a:xfrm>
          <a:prstGeom prst="rect">
            <a:avLst/>
          </a:prstGeom>
          <a:noFill/>
        </p:spPr>
        <p:txBody>
          <a:bodyPr wrap="square" rtlCol="0">
            <a:spAutoFit/>
          </a:bodyPr>
          <a:lstStyle/>
          <a:p>
            <a:pPr algn="ctr"/>
            <a:r>
              <a:rPr lang="en-US" b="1" u="sng" dirty="0" smtClean="0"/>
              <a:t>Scientific Revolution</a:t>
            </a:r>
          </a:p>
          <a:p>
            <a:pPr algn="ctr"/>
            <a:r>
              <a:rPr lang="en-US" dirty="0" smtClean="0"/>
              <a:t>Scientific Laws, not religion governed the natural world. </a:t>
            </a:r>
            <a:endParaRPr lang="en-US" dirty="0"/>
          </a:p>
        </p:txBody>
      </p:sp>
      <p:cxnSp>
        <p:nvCxnSpPr>
          <p:cNvPr id="15" name="Straight Connector 14"/>
          <p:cNvCxnSpPr>
            <a:stCxn id="12" idx="7"/>
          </p:cNvCxnSpPr>
          <p:nvPr/>
        </p:nvCxnSpPr>
        <p:spPr>
          <a:xfrm flipV="1">
            <a:off x="2484623" y="4572000"/>
            <a:ext cx="410977" cy="355181"/>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5486400" y="2667000"/>
            <a:ext cx="1066800" cy="431382"/>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3124200" y="2743200"/>
            <a:ext cx="381000" cy="30480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5867400" y="4495800"/>
            <a:ext cx="457200" cy="381000"/>
          </a:xfrm>
          <a:prstGeom prst="line">
            <a:avLst/>
          </a:prstGeom>
          <a:ln w="6350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09600"/>
            <a:ext cx="8324850" cy="5638800"/>
          </a:xfrm>
        </p:spPr>
        <p:txBody>
          <a:bodyPr>
            <a:normAutofit/>
          </a:bodyPr>
          <a:lstStyle/>
          <a:p>
            <a:pPr>
              <a:buFontTx/>
              <a:buNone/>
              <a:defRPr/>
            </a:pPr>
            <a:r>
              <a:rPr lang="en-US" dirty="0" smtClean="0"/>
              <a:t>The Renaissance brought with it QUESTIONING</a:t>
            </a:r>
          </a:p>
          <a:p>
            <a:pPr>
              <a:defRPr/>
            </a:pPr>
            <a:r>
              <a:rPr lang="en-US" dirty="0" smtClean="0"/>
              <a:t>Questioning the Church led to the Protestant Reformation</a:t>
            </a:r>
          </a:p>
          <a:p>
            <a:pPr>
              <a:defRPr/>
            </a:pPr>
            <a:r>
              <a:rPr lang="en-US" dirty="0" smtClean="0"/>
              <a:t>Questioning also led to the birth of modern science</a:t>
            </a:r>
          </a:p>
          <a:p>
            <a:pPr>
              <a:defRPr/>
            </a:pPr>
            <a:r>
              <a:rPr lang="en-US" dirty="0" smtClean="0"/>
              <a:t>New methods searching for the truth using experimentation became established and scientists questioned, once again, the teachings of the Church…</a:t>
            </a:r>
            <a:endParaRPr lang="en-US" dirty="0"/>
          </a:p>
        </p:txBody>
      </p:sp>
    </p:spTree>
    <p:extLst>
      <p:ext uri="{BB962C8B-B14F-4D97-AF65-F5344CB8AC3E}">
        <p14:creationId xmlns:p14="http://schemas.microsoft.com/office/powerpoint/2010/main" val="39201015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685800"/>
            <a:ext cx="5029200" cy="1143000"/>
          </a:xfrm>
        </p:spPr>
        <p:txBody>
          <a:bodyPr>
            <a:normAutofit fontScale="90000"/>
          </a:bodyPr>
          <a:lstStyle/>
          <a:p>
            <a:r>
              <a:rPr lang="en-US" dirty="0" smtClean="0">
                <a:solidFill>
                  <a:schemeClr val="tx2">
                    <a:lumMod val="75000"/>
                  </a:schemeClr>
                </a:solidFill>
              </a:rPr>
              <a:t>New Ideas of the Enlightenment</a:t>
            </a:r>
            <a:endParaRPr lang="en-US" dirty="0">
              <a:solidFill>
                <a:schemeClr val="tx2">
                  <a:lumMod val="75000"/>
                </a:schemeClr>
              </a:solidFill>
            </a:endParaRPr>
          </a:p>
        </p:txBody>
      </p:sp>
      <p:sp>
        <p:nvSpPr>
          <p:cNvPr id="3" name="Content Placeholder 2"/>
          <p:cNvSpPr>
            <a:spLocks noGrp="1"/>
          </p:cNvSpPr>
          <p:nvPr>
            <p:ph idx="1"/>
          </p:nvPr>
        </p:nvSpPr>
        <p:spPr>
          <a:xfrm>
            <a:off x="457200" y="2362200"/>
            <a:ext cx="8229600" cy="4495800"/>
          </a:xfrm>
        </p:spPr>
        <p:txBody>
          <a:bodyPr>
            <a:normAutofit fontScale="92500" lnSpcReduction="20000"/>
          </a:bodyPr>
          <a:lstStyle/>
          <a:p>
            <a:r>
              <a:rPr lang="en-US" dirty="0" smtClean="0">
                <a:solidFill>
                  <a:schemeClr val="tx2">
                    <a:lumMod val="75000"/>
                  </a:schemeClr>
                </a:solidFill>
              </a:rPr>
              <a:t>Voltaire was a philosopher who mocked government and religion in his writings. He thought that humans could improve their own existence and that they didn’t need to trust that God would improve their happiness. </a:t>
            </a:r>
          </a:p>
          <a:p>
            <a:r>
              <a:rPr lang="en-US" dirty="0" smtClean="0">
                <a:solidFill>
                  <a:schemeClr val="tx2">
                    <a:lumMod val="75000"/>
                  </a:schemeClr>
                </a:solidFill>
              </a:rPr>
              <a:t>He also spoke out against censorship since he had been censored. </a:t>
            </a:r>
          </a:p>
          <a:p>
            <a:r>
              <a:rPr lang="en-US" dirty="0" smtClean="0">
                <a:solidFill>
                  <a:schemeClr val="tx2">
                    <a:lumMod val="75000"/>
                  </a:schemeClr>
                </a:solidFill>
              </a:rPr>
              <a:t>“I (may) disapprove of what you say, but I will defend to the death your right to say it”</a:t>
            </a:r>
          </a:p>
          <a:p>
            <a:r>
              <a:rPr lang="en-US" dirty="0" smtClean="0">
                <a:solidFill>
                  <a:schemeClr val="tx2">
                    <a:lumMod val="75000"/>
                  </a:schemeClr>
                </a:solidFill>
              </a:rPr>
              <a:t>That saying emphasizes freedom of thought, a main goal of the Enlightenment. </a:t>
            </a:r>
            <a:endParaRPr lang="en-US" dirty="0">
              <a:solidFill>
                <a:schemeClr val="tx2">
                  <a:lumMod val="75000"/>
                </a:schemeClr>
              </a:solidFill>
            </a:endParaRPr>
          </a:p>
        </p:txBody>
      </p:sp>
      <p:pic>
        <p:nvPicPr>
          <p:cNvPr id="9218" name="Picture 2" descr="http://upload.wikimedia.org/wikipedia/commons/thumb/f/f2/Atelier_de_Nicolas_de_Largilli%C3%A8re,_portrait_de_Voltaire,_d%C3%A9tail_(mus%C3%A9e_Carnavalet)_-002.jpg/220px-Atelier_de_Nicolas_de_Largilli%C3%A8re,_portrait_de_Voltaire,_d%C3%A9tail_(mus%C3%A9e_Carnavalet)_-002.jpg"/>
          <p:cNvPicPr>
            <a:picLocks noChangeAspect="1" noChangeArrowheads="1"/>
          </p:cNvPicPr>
          <p:nvPr/>
        </p:nvPicPr>
        <p:blipFill>
          <a:blip r:embed="rId2" cstate="print"/>
          <a:srcRect/>
          <a:stretch>
            <a:fillRect/>
          </a:stretch>
        </p:blipFill>
        <p:spPr bwMode="auto">
          <a:xfrm>
            <a:off x="1219200" y="228600"/>
            <a:ext cx="1752600" cy="197565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New Ideas of the Enlightenment</a:t>
            </a:r>
            <a:endParaRPr lang="en-US" dirty="0"/>
          </a:p>
        </p:txBody>
      </p:sp>
      <p:sp>
        <p:nvSpPr>
          <p:cNvPr id="3" name="Content Placeholder 2"/>
          <p:cNvSpPr>
            <a:spLocks noGrp="1"/>
          </p:cNvSpPr>
          <p:nvPr>
            <p:ph idx="1"/>
          </p:nvPr>
        </p:nvSpPr>
        <p:spPr/>
        <p:txBody>
          <a:bodyPr/>
          <a:lstStyle/>
          <a:p>
            <a:r>
              <a:rPr lang="en-US" dirty="0" smtClean="0">
                <a:solidFill>
                  <a:schemeClr val="tx2">
                    <a:lumMod val="75000"/>
                  </a:schemeClr>
                </a:solidFill>
              </a:rPr>
              <a:t>Denis Diderot edited a book called the Encyclopedia. This book included articles from over 100 experts on science, history, and technology. </a:t>
            </a:r>
          </a:p>
          <a:p>
            <a:r>
              <a:rPr lang="en-US" dirty="0" smtClean="0">
                <a:solidFill>
                  <a:schemeClr val="tx2">
                    <a:lumMod val="75000"/>
                  </a:schemeClr>
                </a:solidFill>
              </a:rPr>
              <a:t>The pope and French King both banned the book! </a:t>
            </a:r>
            <a:endParaRPr lang="en-US" dirty="0">
              <a:solidFill>
                <a:schemeClr val="tx2">
                  <a:lumMod val="75000"/>
                </a:schemeClr>
              </a:solidFill>
            </a:endParaRPr>
          </a:p>
        </p:txBody>
      </p:sp>
      <p:pic>
        <p:nvPicPr>
          <p:cNvPr id="8194" name="Picture 2" descr="http://upload.wikimedia.org/wikipedia/commons/thumb/e/eb/Brockhaus_Lexikon.jpg/300px-Brockhaus_Lexikon.jpg"/>
          <p:cNvPicPr>
            <a:picLocks noChangeAspect="1" noChangeArrowheads="1"/>
          </p:cNvPicPr>
          <p:nvPr/>
        </p:nvPicPr>
        <p:blipFill>
          <a:blip r:embed="rId2" cstate="print"/>
          <a:srcRect/>
          <a:stretch>
            <a:fillRect/>
          </a:stretch>
        </p:blipFill>
        <p:spPr bwMode="auto">
          <a:xfrm>
            <a:off x="5486400" y="4419600"/>
            <a:ext cx="2857500" cy="2143125"/>
          </a:xfrm>
          <a:prstGeom prst="rect">
            <a:avLst/>
          </a:prstGeom>
          <a:noFill/>
        </p:spPr>
      </p:pic>
      <p:pic>
        <p:nvPicPr>
          <p:cNvPr id="8196" name="Picture 4" descr="http://upload.wikimedia.org/wikipedia/commons/6/63/Denis_Diderot_111.PNG"/>
          <p:cNvPicPr>
            <a:picLocks noChangeAspect="1" noChangeArrowheads="1"/>
          </p:cNvPicPr>
          <p:nvPr/>
        </p:nvPicPr>
        <p:blipFill>
          <a:blip r:embed="rId3" cstate="print"/>
          <a:srcRect b="15947"/>
          <a:stretch>
            <a:fillRect/>
          </a:stretch>
        </p:blipFill>
        <p:spPr bwMode="auto">
          <a:xfrm>
            <a:off x="2286000" y="4191000"/>
            <a:ext cx="2259495" cy="2362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New Ideas of the Enlightenment</a:t>
            </a:r>
            <a:endParaRPr lang="en-US" dirty="0"/>
          </a:p>
        </p:txBody>
      </p:sp>
      <p:sp>
        <p:nvSpPr>
          <p:cNvPr id="3" name="Content Placeholder 2"/>
          <p:cNvSpPr>
            <a:spLocks noGrp="1"/>
          </p:cNvSpPr>
          <p:nvPr>
            <p:ph idx="1"/>
          </p:nvPr>
        </p:nvSpPr>
        <p:spPr>
          <a:xfrm>
            <a:off x="152400" y="1219200"/>
            <a:ext cx="8229600" cy="4525963"/>
          </a:xfrm>
        </p:spPr>
        <p:txBody>
          <a:bodyPr/>
          <a:lstStyle/>
          <a:p>
            <a:r>
              <a:rPr lang="en-US" dirty="0" smtClean="0">
                <a:solidFill>
                  <a:schemeClr val="tx2">
                    <a:lumMod val="75000"/>
                  </a:schemeClr>
                </a:solidFill>
              </a:rPr>
              <a:t>Even though there was censorship, the Enlightenment ideas spread. </a:t>
            </a:r>
          </a:p>
          <a:p>
            <a:r>
              <a:rPr lang="en-US" dirty="0" smtClean="0">
                <a:solidFill>
                  <a:schemeClr val="tx2">
                    <a:lumMod val="75000"/>
                  </a:schemeClr>
                </a:solidFill>
              </a:rPr>
              <a:t>Salons were gatherings were ideas could be shared. These salons helped spread the ideas. Salons could be hosted by women and in this way they were able to influence the Enlightenment! </a:t>
            </a:r>
            <a:endParaRPr lang="en-US" dirty="0">
              <a:solidFill>
                <a:schemeClr val="tx2">
                  <a:lumMod val="75000"/>
                </a:schemeClr>
              </a:solidFill>
            </a:endParaRPr>
          </a:p>
        </p:txBody>
      </p:sp>
      <p:pic>
        <p:nvPicPr>
          <p:cNvPr id="7170" name="Picture 2" descr="http://upload.wikimedia.org/wikipedia/commons/a/a9/A_Reading_in_the_Salon_of_Mme_Geoffrin,_1755_Small.jpg"/>
          <p:cNvPicPr>
            <a:picLocks noChangeAspect="1" noChangeArrowheads="1"/>
          </p:cNvPicPr>
          <p:nvPr/>
        </p:nvPicPr>
        <p:blipFill>
          <a:blip r:embed="rId2" cstate="print"/>
          <a:srcRect/>
          <a:stretch>
            <a:fillRect/>
          </a:stretch>
        </p:blipFill>
        <p:spPr bwMode="auto">
          <a:xfrm>
            <a:off x="3810000" y="4343400"/>
            <a:ext cx="3257550" cy="21431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New Ideas of the Enlightenment</a:t>
            </a:r>
            <a:endParaRPr lang="en-US" dirty="0"/>
          </a:p>
        </p:txBody>
      </p:sp>
      <p:sp>
        <p:nvSpPr>
          <p:cNvPr id="3" name="Content Placeholder 2"/>
          <p:cNvSpPr>
            <a:spLocks noGrp="1"/>
          </p:cNvSpPr>
          <p:nvPr>
            <p:ph idx="1"/>
          </p:nvPr>
        </p:nvSpPr>
        <p:spPr>
          <a:xfrm>
            <a:off x="457200" y="1600200"/>
            <a:ext cx="4191000" cy="4525963"/>
          </a:xfrm>
        </p:spPr>
        <p:txBody>
          <a:bodyPr/>
          <a:lstStyle/>
          <a:p>
            <a:r>
              <a:rPr lang="en-US" dirty="0" smtClean="0"/>
              <a:t>Mary Wollstonecraft – Female British writer that argued that women should have the same rights as men. </a:t>
            </a:r>
            <a:endParaRPr lang="en-US" dirty="0"/>
          </a:p>
        </p:txBody>
      </p:sp>
      <p:pic>
        <p:nvPicPr>
          <p:cNvPr id="6146" name="Picture 2" descr="http://www.infed.org/images/people/wollstonecraft.jpg"/>
          <p:cNvPicPr>
            <a:picLocks noChangeAspect="1" noChangeArrowheads="1"/>
          </p:cNvPicPr>
          <p:nvPr/>
        </p:nvPicPr>
        <p:blipFill>
          <a:blip r:embed="rId2" cstate="print"/>
          <a:srcRect/>
          <a:stretch>
            <a:fillRect/>
          </a:stretch>
        </p:blipFill>
        <p:spPr bwMode="auto">
          <a:xfrm>
            <a:off x="5105400" y="1600199"/>
            <a:ext cx="3352800" cy="458216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New Ideas of the Enlightenment</a:t>
            </a:r>
            <a:endParaRPr lang="en-US" dirty="0"/>
          </a:p>
        </p:txBody>
      </p:sp>
      <p:sp>
        <p:nvSpPr>
          <p:cNvPr id="3" name="Content Placeholder 2"/>
          <p:cNvSpPr>
            <a:spLocks noGrp="1"/>
          </p:cNvSpPr>
          <p:nvPr>
            <p:ph idx="1"/>
          </p:nvPr>
        </p:nvSpPr>
        <p:spPr>
          <a:xfrm>
            <a:off x="0" y="1600200"/>
            <a:ext cx="9144000" cy="4525963"/>
          </a:xfrm>
        </p:spPr>
        <p:txBody>
          <a:bodyPr/>
          <a:lstStyle/>
          <a:p>
            <a:pPr algn="ctr"/>
            <a:r>
              <a:rPr lang="en-US" dirty="0" smtClean="0">
                <a:solidFill>
                  <a:schemeClr val="tx2">
                    <a:lumMod val="75000"/>
                  </a:schemeClr>
                </a:solidFill>
              </a:rPr>
              <a:t>Three more extremely important men of the Enlightenment were:</a:t>
            </a:r>
          </a:p>
          <a:p>
            <a:pPr lvl="1" algn="ctr"/>
            <a:r>
              <a:rPr lang="en-US" dirty="0" smtClean="0">
                <a:solidFill>
                  <a:schemeClr val="tx2">
                    <a:lumMod val="75000"/>
                  </a:schemeClr>
                </a:solidFill>
              </a:rPr>
              <a:t>John Locke</a:t>
            </a:r>
          </a:p>
          <a:p>
            <a:pPr lvl="1" algn="ctr"/>
            <a:r>
              <a:rPr lang="en-US" dirty="0" smtClean="0">
                <a:solidFill>
                  <a:schemeClr val="tx2">
                    <a:lumMod val="75000"/>
                  </a:schemeClr>
                </a:solidFill>
              </a:rPr>
              <a:t>Charles-Louis Montesquieu</a:t>
            </a:r>
          </a:p>
          <a:p>
            <a:pPr lvl="1" algn="ctr"/>
            <a:r>
              <a:rPr lang="en-US" dirty="0" smtClean="0">
                <a:solidFill>
                  <a:schemeClr val="tx2">
                    <a:lumMod val="75000"/>
                  </a:schemeClr>
                </a:solidFill>
              </a:rPr>
              <a:t>Jean-Jacques Rousseau</a:t>
            </a:r>
          </a:p>
          <a:p>
            <a:pPr lvl="1" algn="ctr">
              <a:buNone/>
            </a:pPr>
            <a:endParaRPr lang="en-US" dirty="0" smtClean="0">
              <a:solidFill>
                <a:schemeClr val="tx2">
                  <a:lumMod val="75000"/>
                </a:schemeClr>
              </a:solidFill>
            </a:endParaRPr>
          </a:p>
          <a:p>
            <a:pPr lvl="1" algn="ctr">
              <a:buNone/>
            </a:pPr>
            <a:r>
              <a:rPr lang="en-US" dirty="0" smtClean="0">
                <a:solidFill>
                  <a:schemeClr val="tx2">
                    <a:lumMod val="75000"/>
                  </a:schemeClr>
                </a:solidFill>
              </a:rPr>
              <a:t>*These men had great influence </a:t>
            </a:r>
          </a:p>
          <a:p>
            <a:pPr lvl="1" algn="ctr">
              <a:buNone/>
            </a:pPr>
            <a:r>
              <a:rPr lang="en-US" dirty="0" smtClean="0">
                <a:solidFill>
                  <a:schemeClr val="tx2">
                    <a:lumMod val="75000"/>
                  </a:schemeClr>
                </a:solidFill>
              </a:rPr>
              <a:t>on governments around the world.</a:t>
            </a:r>
            <a:endParaRPr lang="en-US" dirty="0">
              <a:solidFill>
                <a:schemeClr val="tx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down)">
                                      <p:cBhvr>
                                        <p:cTn id="19" dur="500"/>
                                        <p:tgtEl>
                                          <p:spTgt spid="3">
                                            <p:txEl>
                                              <p:pRg st="5" end="5"/>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New Ideas of the Enlightenment</a:t>
            </a:r>
            <a:endParaRPr lang="en-US" dirty="0"/>
          </a:p>
        </p:txBody>
      </p:sp>
      <p:sp>
        <p:nvSpPr>
          <p:cNvPr id="3" name="Content Placeholder 2"/>
          <p:cNvSpPr>
            <a:spLocks noGrp="1"/>
          </p:cNvSpPr>
          <p:nvPr>
            <p:ph idx="1"/>
          </p:nvPr>
        </p:nvSpPr>
        <p:spPr>
          <a:xfrm>
            <a:off x="152400" y="1219200"/>
            <a:ext cx="8229600" cy="4525963"/>
          </a:xfrm>
        </p:spPr>
        <p:txBody>
          <a:bodyPr/>
          <a:lstStyle/>
          <a:p>
            <a:pPr marL="342900" lvl="1" indent="-342900">
              <a:buFont typeface="Arial" pitchFamily="34" charset="0"/>
              <a:buChar char="•"/>
            </a:pPr>
            <a:r>
              <a:rPr lang="en-US" dirty="0" smtClean="0">
                <a:solidFill>
                  <a:schemeClr val="tx2">
                    <a:lumMod val="75000"/>
                  </a:schemeClr>
                </a:solidFill>
              </a:rPr>
              <a:t>John Locke – Wrote Two Treatises on Government. He argued that government should be a contract between ruler and his people. The ruler’s power would be limited. He believed that government existed only for the good of the people.</a:t>
            </a:r>
          </a:p>
          <a:p>
            <a:pPr marL="342900" lvl="1" indent="-342900">
              <a:buFont typeface="Arial" pitchFamily="34" charset="0"/>
              <a:buChar char="•"/>
            </a:pPr>
            <a:r>
              <a:rPr lang="en-US" dirty="0" smtClean="0">
                <a:solidFill>
                  <a:schemeClr val="tx2">
                    <a:lumMod val="75000"/>
                  </a:schemeClr>
                </a:solidFill>
              </a:rPr>
              <a:t>Also, he believed that people had natural rights such as life, liberty, and property. </a:t>
            </a:r>
          </a:p>
          <a:p>
            <a:endParaRPr lang="en-US" dirty="0"/>
          </a:p>
        </p:txBody>
      </p:sp>
      <p:pic>
        <p:nvPicPr>
          <p:cNvPr id="4098" name="Picture 2" descr="http://teachers.henrico.k12.va.us/tucker/strusky_m/webquests/VUS4a_RevolutionIdeology/john_locke.jpg"/>
          <p:cNvPicPr>
            <a:picLocks noChangeAspect="1" noChangeArrowheads="1"/>
          </p:cNvPicPr>
          <p:nvPr/>
        </p:nvPicPr>
        <p:blipFill>
          <a:blip r:embed="rId2" cstate="print"/>
          <a:srcRect/>
          <a:stretch>
            <a:fillRect/>
          </a:stretch>
        </p:blipFill>
        <p:spPr bwMode="auto">
          <a:xfrm>
            <a:off x="5181600" y="4038600"/>
            <a:ext cx="2438400" cy="2802758"/>
          </a:xfrm>
          <a:prstGeom prst="rect">
            <a:avLst/>
          </a:prstGeom>
          <a:noFill/>
          <a:effectLst>
            <a:softEdge rad="1270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New Ideas of the Enlightenment</a:t>
            </a:r>
            <a:endParaRPr lang="en-US" dirty="0"/>
          </a:p>
        </p:txBody>
      </p:sp>
      <p:sp>
        <p:nvSpPr>
          <p:cNvPr id="3" name="Content Placeholder 2"/>
          <p:cNvSpPr>
            <a:spLocks noGrp="1"/>
          </p:cNvSpPr>
          <p:nvPr>
            <p:ph idx="1"/>
          </p:nvPr>
        </p:nvSpPr>
        <p:spPr>
          <a:xfrm>
            <a:off x="152400" y="1676400"/>
            <a:ext cx="6858000" cy="4525963"/>
          </a:xfrm>
        </p:spPr>
        <p:txBody>
          <a:bodyPr/>
          <a:lstStyle/>
          <a:p>
            <a:r>
              <a:rPr lang="en-US" dirty="0" smtClean="0">
                <a:solidFill>
                  <a:schemeClr val="tx2">
                    <a:lumMod val="75000"/>
                  </a:schemeClr>
                </a:solidFill>
              </a:rPr>
              <a:t>Charles-Louis Montesquieu – Wrote the Spirit of Laws which built on Locke’s ideas. </a:t>
            </a:r>
          </a:p>
          <a:p>
            <a:r>
              <a:rPr lang="en-US" dirty="0" smtClean="0">
                <a:solidFill>
                  <a:schemeClr val="tx2">
                    <a:lumMod val="75000"/>
                  </a:schemeClr>
                </a:solidFill>
              </a:rPr>
              <a:t>He believed the powers of the government should be separated into different branches. </a:t>
            </a:r>
          </a:p>
          <a:p>
            <a:r>
              <a:rPr lang="en-US" dirty="0" smtClean="0">
                <a:solidFill>
                  <a:schemeClr val="tx2">
                    <a:lumMod val="75000"/>
                  </a:schemeClr>
                </a:solidFill>
              </a:rPr>
              <a:t>The branches could limit each other and keep the others in check. </a:t>
            </a:r>
            <a:endParaRPr lang="en-US" dirty="0">
              <a:solidFill>
                <a:schemeClr val="tx2">
                  <a:lumMod val="75000"/>
                </a:schemeClr>
              </a:solidFill>
            </a:endParaRPr>
          </a:p>
        </p:txBody>
      </p:sp>
      <p:pic>
        <p:nvPicPr>
          <p:cNvPr id="3074" name="Picture 2" descr="http://upload.wikimedia.org/wikipedia/commons/thumb/e/e4/Charles_Montesquieu.jpg/220px-Charles_Montesquieu.jpg"/>
          <p:cNvPicPr>
            <a:picLocks noChangeAspect="1" noChangeArrowheads="1"/>
          </p:cNvPicPr>
          <p:nvPr/>
        </p:nvPicPr>
        <p:blipFill>
          <a:blip r:embed="rId2" cstate="print"/>
          <a:srcRect/>
          <a:stretch>
            <a:fillRect/>
          </a:stretch>
        </p:blipFill>
        <p:spPr bwMode="auto">
          <a:xfrm>
            <a:off x="6858000" y="2133600"/>
            <a:ext cx="2095500" cy="31623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762000"/>
            <a:ext cx="4267200" cy="1143000"/>
          </a:xfrm>
        </p:spPr>
        <p:txBody>
          <a:bodyPr>
            <a:normAutofit fontScale="90000"/>
          </a:bodyPr>
          <a:lstStyle/>
          <a:p>
            <a:r>
              <a:rPr lang="en-US" dirty="0" smtClean="0">
                <a:solidFill>
                  <a:schemeClr val="tx2">
                    <a:lumMod val="75000"/>
                  </a:schemeClr>
                </a:solidFill>
              </a:rPr>
              <a:t>New Ideas of the Enlightenment</a:t>
            </a:r>
            <a:endParaRPr lang="en-US" dirty="0"/>
          </a:p>
        </p:txBody>
      </p:sp>
      <p:sp>
        <p:nvSpPr>
          <p:cNvPr id="3" name="Content Placeholder 2"/>
          <p:cNvSpPr>
            <a:spLocks noGrp="1"/>
          </p:cNvSpPr>
          <p:nvPr>
            <p:ph idx="1"/>
          </p:nvPr>
        </p:nvSpPr>
        <p:spPr>
          <a:xfrm>
            <a:off x="0" y="2514600"/>
            <a:ext cx="8686800" cy="4114800"/>
          </a:xfrm>
        </p:spPr>
        <p:txBody>
          <a:bodyPr>
            <a:normAutofit fontScale="92500"/>
          </a:bodyPr>
          <a:lstStyle/>
          <a:p>
            <a:r>
              <a:rPr lang="en-US" dirty="0" smtClean="0">
                <a:solidFill>
                  <a:schemeClr val="tx2">
                    <a:lumMod val="75000"/>
                  </a:schemeClr>
                </a:solidFill>
              </a:rPr>
              <a:t>Jean-Jacques Rousseau – Wrote the Social Contract. Did not believe in divine right but instead in popular sovereignty. This is the idea that governments should express the will of the people. </a:t>
            </a:r>
          </a:p>
          <a:p>
            <a:r>
              <a:rPr lang="en-US" dirty="0" smtClean="0">
                <a:solidFill>
                  <a:schemeClr val="tx2">
                    <a:lumMod val="75000"/>
                  </a:schemeClr>
                </a:solidFill>
              </a:rPr>
              <a:t>“Man is born free but is everywhere else in chains.”</a:t>
            </a:r>
          </a:p>
          <a:p>
            <a:r>
              <a:rPr lang="en-US" dirty="0" smtClean="0">
                <a:solidFill>
                  <a:schemeClr val="tx2">
                    <a:lumMod val="75000"/>
                  </a:schemeClr>
                </a:solidFill>
              </a:rPr>
              <a:t>People enter into a Social Contract where they give their government the right to create and enforce laws. </a:t>
            </a:r>
            <a:endParaRPr lang="en-US" dirty="0">
              <a:solidFill>
                <a:schemeClr val="tx2">
                  <a:lumMod val="75000"/>
                </a:schemeClr>
              </a:solidFill>
            </a:endParaRPr>
          </a:p>
        </p:txBody>
      </p:sp>
      <p:pic>
        <p:nvPicPr>
          <p:cNvPr id="2050" name="Picture 2" descr="http://www.iep.utm.edu/wp-content/media/rousseau.jpg"/>
          <p:cNvPicPr>
            <a:picLocks noChangeAspect="1" noChangeArrowheads="1"/>
          </p:cNvPicPr>
          <p:nvPr/>
        </p:nvPicPr>
        <p:blipFill>
          <a:blip r:embed="rId2" cstate="print"/>
          <a:srcRect/>
          <a:stretch>
            <a:fillRect/>
          </a:stretch>
        </p:blipFill>
        <p:spPr bwMode="auto">
          <a:xfrm>
            <a:off x="1371600" y="228600"/>
            <a:ext cx="1723159" cy="2286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New Ideas of the Enlightenment</a:t>
            </a:r>
            <a:endParaRPr lang="en-US" dirty="0"/>
          </a:p>
        </p:txBody>
      </p:sp>
      <p:sp>
        <p:nvSpPr>
          <p:cNvPr id="3" name="Content Placeholder 2"/>
          <p:cNvSpPr>
            <a:spLocks noGrp="1"/>
          </p:cNvSpPr>
          <p:nvPr>
            <p:ph idx="1"/>
          </p:nvPr>
        </p:nvSpPr>
        <p:spPr>
          <a:xfrm>
            <a:off x="152400" y="1219200"/>
            <a:ext cx="8763000" cy="2544763"/>
          </a:xfrm>
        </p:spPr>
        <p:txBody>
          <a:bodyPr>
            <a:normAutofit lnSpcReduction="10000"/>
          </a:bodyPr>
          <a:lstStyle/>
          <a:p>
            <a:r>
              <a:rPr lang="en-US" dirty="0" smtClean="0">
                <a:solidFill>
                  <a:schemeClr val="tx2">
                    <a:lumMod val="75000"/>
                  </a:schemeClr>
                </a:solidFill>
              </a:rPr>
              <a:t>The ideas of the Enlightenment would lead to another period of change in the world. </a:t>
            </a:r>
          </a:p>
          <a:p>
            <a:r>
              <a:rPr lang="en-US" dirty="0" smtClean="0">
                <a:solidFill>
                  <a:schemeClr val="tx2">
                    <a:lumMod val="75000"/>
                  </a:schemeClr>
                </a:solidFill>
              </a:rPr>
              <a:t>As the ideas of the Enlightenment spread changes began to occur in the governments around the world.</a:t>
            </a:r>
          </a:p>
        </p:txBody>
      </p:sp>
      <p:pic>
        <p:nvPicPr>
          <p:cNvPr id="1026" name="Picture 2" descr="http://www.thepowerofintroverts.com/wp-content/uploads/2011/07/revolution1.jpg"/>
          <p:cNvPicPr>
            <a:picLocks noChangeAspect="1" noChangeArrowheads="1"/>
          </p:cNvPicPr>
          <p:nvPr/>
        </p:nvPicPr>
        <p:blipFill>
          <a:blip r:embed="rId2" cstate="print"/>
          <a:srcRect/>
          <a:stretch>
            <a:fillRect/>
          </a:stretch>
        </p:blipFill>
        <p:spPr bwMode="auto">
          <a:xfrm>
            <a:off x="2362200" y="3581400"/>
            <a:ext cx="4038600" cy="3028950"/>
          </a:xfrm>
          <a:prstGeom prst="rect">
            <a:avLst/>
          </a:prstGeom>
          <a:noFill/>
          <a:effectLst>
            <a:softEdge rad="317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pPr algn="ctr">
              <a:defRPr/>
            </a:pPr>
            <a:r>
              <a:rPr lang="en-US" dirty="0" smtClean="0"/>
              <a:t>The Geocentric Model of the Universe</a:t>
            </a:r>
            <a:endParaRPr lang="en-US" dirty="0"/>
          </a:p>
        </p:txBody>
      </p:sp>
      <p:sp>
        <p:nvSpPr>
          <p:cNvPr id="3" name="Content Placeholder 2"/>
          <p:cNvSpPr>
            <a:spLocks noGrp="1"/>
          </p:cNvSpPr>
          <p:nvPr>
            <p:ph idx="1"/>
          </p:nvPr>
        </p:nvSpPr>
        <p:spPr>
          <a:xfrm>
            <a:off x="0" y="914400"/>
            <a:ext cx="9144000" cy="4800600"/>
          </a:xfrm>
        </p:spPr>
        <p:txBody>
          <a:bodyPr/>
          <a:lstStyle/>
          <a:p>
            <a:pPr>
              <a:defRPr/>
            </a:pPr>
            <a:r>
              <a:rPr lang="en-US" dirty="0" smtClean="0"/>
              <a:t>Supported by the Catholic Church</a:t>
            </a:r>
          </a:p>
          <a:p>
            <a:pPr>
              <a:defRPr/>
            </a:pPr>
            <a:r>
              <a:rPr lang="en-US" dirty="0" smtClean="0"/>
              <a:t>Commonly held belief before the scientific revolution</a:t>
            </a:r>
          </a:p>
        </p:txBody>
      </p:sp>
      <p:pic>
        <p:nvPicPr>
          <p:cNvPr id="5124" name="Picture 2" descr="http://scienceblogs.com/startswithabang/files/2010/09/image00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044700"/>
            <a:ext cx="5105400"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91927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1384300"/>
          </a:xfrm>
        </p:spPr>
        <p:txBody>
          <a:bodyPr/>
          <a:lstStyle/>
          <a:p>
            <a:pPr algn="ctr" eaLnBrk="1" hangingPunct="1">
              <a:defRPr/>
            </a:pPr>
            <a:r>
              <a:rPr lang="en-US" dirty="0" smtClean="0"/>
              <a:t>The Scientific Revolution</a:t>
            </a:r>
          </a:p>
        </p:txBody>
      </p:sp>
      <p:sp>
        <p:nvSpPr>
          <p:cNvPr id="21507" name="Rectangle 3"/>
          <p:cNvSpPr>
            <a:spLocks noGrp="1" noChangeArrowheads="1"/>
          </p:cNvSpPr>
          <p:nvPr>
            <p:ph type="body" idx="1"/>
          </p:nvPr>
        </p:nvSpPr>
        <p:spPr>
          <a:xfrm>
            <a:off x="228600" y="1371600"/>
            <a:ext cx="8915400" cy="4114800"/>
          </a:xfrm>
        </p:spPr>
        <p:txBody>
          <a:bodyPr/>
          <a:lstStyle/>
          <a:p>
            <a:pPr eaLnBrk="1" hangingPunct="1">
              <a:lnSpc>
                <a:spcPct val="80000"/>
              </a:lnSpc>
              <a:defRPr/>
            </a:pPr>
            <a:r>
              <a:rPr lang="en-US" dirty="0" smtClean="0"/>
              <a:t>The spirit of the Renaissance encouraged curiosity, investigation and the practical application of the knowledge of nature to everyday life.</a:t>
            </a:r>
          </a:p>
          <a:p>
            <a:pPr eaLnBrk="1" hangingPunct="1">
              <a:lnSpc>
                <a:spcPct val="80000"/>
              </a:lnSpc>
              <a:defRPr/>
            </a:pPr>
            <a:r>
              <a:rPr lang="en-US" dirty="0" smtClean="0"/>
              <a:t>People became more willing to question old ideas and beliefs.  </a:t>
            </a:r>
          </a:p>
          <a:p>
            <a:pPr eaLnBrk="1" hangingPunct="1">
              <a:lnSpc>
                <a:spcPct val="80000"/>
              </a:lnSpc>
              <a:defRPr/>
            </a:pPr>
            <a:r>
              <a:rPr lang="en-US" dirty="0" smtClean="0"/>
              <a:t>They were more willing to use new approaches to answer questions about the natural world.</a:t>
            </a:r>
          </a:p>
          <a:p>
            <a:pPr eaLnBrk="1" hangingPunct="1">
              <a:lnSpc>
                <a:spcPct val="80000"/>
              </a:lnSpc>
              <a:defRPr/>
            </a:pPr>
            <a:r>
              <a:rPr lang="en-US" dirty="0" smtClean="0"/>
              <a:t>They would no longer explain the world in terms of religious thought or magic.</a:t>
            </a:r>
          </a:p>
        </p:txBody>
      </p:sp>
    </p:spTree>
    <p:extLst>
      <p:ext uri="{BB962C8B-B14F-4D97-AF65-F5344CB8AC3E}">
        <p14:creationId xmlns:p14="http://schemas.microsoft.com/office/powerpoint/2010/main" val="2120108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304800" y="304800"/>
            <a:ext cx="8610600" cy="6324600"/>
          </a:xfrm>
        </p:spPr>
        <p:txBody>
          <a:bodyPr>
            <a:normAutofit/>
          </a:bodyPr>
          <a:lstStyle/>
          <a:p>
            <a:pPr eaLnBrk="1" hangingPunct="1">
              <a:defRPr/>
            </a:pPr>
            <a:r>
              <a:rPr lang="en-US" sz="2800" u="sng" dirty="0" smtClean="0"/>
              <a:t>Scientific method-</a:t>
            </a:r>
            <a:r>
              <a:rPr lang="en-US" sz="2800" dirty="0" smtClean="0"/>
              <a:t> scientists did experiments and used math to check and apply their measurements.  They would repeat experiments to be sure and get the same results.  Then they would draw conclusions about what they observed.</a:t>
            </a:r>
          </a:p>
          <a:p>
            <a:pPr eaLnBrk="1" hangingPunct="1">
              <a:defRPr/>
            </a:pPr>
            <a:endParaRPr lang="en-US" sz="2800" dirty="0" smtClean="0"/>
          </a:p>
          <a:p>
            <a:pPr eaLnBrk="1" hangingPunct="1">
              <a:defRPr/>
            </a:pPr>
            <a:endParaRPr lang="en-US" sz="2800" dirty="0" smtClean="0"/>
          </a:p>
          <a:p>
            <a:pPr eaLnBrk="1" hangingPunct="1">
              <a:defRPr/>
            </a:pPr>
            <a:endParaRPr lang="en-US" sz="2800" dirty="0" smtClean="0"/>
          </a:p>
          <a:p>
            <a:pPr eaLnBrk="1" hangingPunct="1">
              <a:defRPr/>
            </a:pPr>
            <a:endParaRPr lang="en-US" sz="2800" dirty="0" smtClean="0"/>
          </a:p>
          <a:p>
            <a:pPr eaLnBrk="1" hangingPunct="1">
              <a:buFontTx/>
              <a:buNone/>
              <a:defRPr/>
            </a:pPr>
            <a:endParaRPr lang="en-US" sz="2200" dirty="0" smtClean="0"/>
          </a:p>
          <a:p>
            <a:pPr eaLnBrk="1" hangingPunct="1">
              <a:buFontTx/>
              <a:buNone/>
              <a:defRPr/>
            </a:pPr>
            <a:endParaRPr lang="en-US" sz="800" dirty="0" smtClean="0"/>
          </a:p>
          <a:p>
            <a:pPr eaLnBrk="1" hangingPunct="1">
              <a:buFontTx/>
              <a:buNone/>
              <a:defRPr/>
            </a:pPr>
            <a:endParaRPr lang="en-US" sz="1000" dirty="0" smtClean="0"/>
          </a:p>
          <a:p>
            <a:pPr eaLnBrk="1" hangingPunct="1">
              <a:defRPr/>
            </a:pPr>
            <a:r>
              <a:rPr lang="en-US" sz="2800" dirty="0" smtClean="0"/>
              <a:t>This was a new process and one that would become standard to scientists throughout the world.</a:t>
            </a:r>
          </a:p>
        </p:txBody>
      </p:sp>
      <p:pic>
        <p:nvPicPr>
          <p:cNvPr id="7171" name="Picture 5" descr="The scientific meth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286000"/>
            <a:ext cx="47625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00689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5334000" cy="1143000"/>
          </a:xfrm>
        </p:spPr>
        <p:txBody>
          <a:bodyPr>
            <a:normAutofit fontScale="90000"/>
          </a:bodyPr>
          <a:lstStyle/>
          <a:p>
            <a:r>
              <a:rPr lang="en-US" dirty="0" smtClean="0">
                <a:solidFill>
                  <a:schemeClr val="tx2">
                    <a:lumMod val="75000"/>
                  </a:schemeClr>
                </a:solidFill>
              </a:rPr>
              <a:t>Men and Ideas of the </a:t>
            </a:r>
            <a:br>
              <a:rPr lang="en-US" dirty="0" smtClean="0">
                <a:solidFill>
                  <a:schemeClr val="tx2">
                    <a:lumMod val="75000"/>
                  </a:schemeClr>
                </a:solidFill>
              </a:rPr>
            </a:br>
            <a:r>
              <a:rPr lang="en-US" dirty="0" smtClean="0">
                <a:solidFill>
                  <a:schemeClr val="tx2">
                    <a:lumMod val="75000"/>
                  </a:schemeClr>
                </a:solidFill>
              </a:rPr>
              <a:t>Scientific Revolution</a:t>
            </a:r>
            <a:endParaRPr lang="en-US" dirty="0"/>
          </a:p>
        </p:txBody>
      </p:sp>
      <p:sp>
        <p:nvSpPr>
          <p:cNvPr id="3" name="Content Placeholder 2"/>
          <p:cNvSpPr>
            <a:spLocks noGrp="1"/>
          </p:cNvSpPr>
          <p:nvPr>
            <p:ph idx="1"/>
          </p:nvPr>
        </p:nvSpPr>
        <p:spPr>
          <a:xfrm>
            <a:off x="609600" y="3276600"/>
            <a:ext cx="7772400" cy="1524000"/>
          </a:xfrm>
        </p:spPr>
        <p:txBody>
          <a:bodyPr>
            <a:normAutofit/>
          </a:bodyPr>
          <a:lstStyle/>
          <a:p>
            <a:r>
              <a:rPr lang="en-US" dirty="0">
                <a:solidFill>
                  <a:schemeClr val="tx2">
                    <a:lumMod val="75000"/>
                  </a:schemeClr>
                </a:solidFill>
                <a:hlinkClick r:id="rId2"/>
              </a:rPr>
              <a:t>https://</a:t>
            </a:r>
            <a:r>
              <a:rPr lang="en-US" dirty="0" smtClean="0">
                <a:solidFill>
                  <a:schemeClr val="tx2">
                    <a:lumMod val="75000"/>
                  </a:schemeClr>
                </a:solidFill>
                <a:hlinkClick r:id="rId2"/>
              </a:rPr>
              <a:t>www.youtube.com/watch?v=zHUWP9zu4W8</a:t>
            </a:r>
            <a:endParaRPr lang="en-US" dirty="0" smtClean="0">
              <a:solidFill>
                <a:schemeClr val="tx2">
                  <a:lumMod val="75000"/>
                </a:schemeClr>
              </a:solidFill>
            </a:endParaRPr>
          </a:p>
          <a:p>
            <a:endParaRPr lang="en-US" dirty="0">
              <a:solidFill>
                <a:schemeClr val="tx2">
                  <a:lumMod val="75000"/>
                </a:schemeClr>
              </a:solidFill>
            </a:endParaRPr>
          </a:p>
        </p:txBody>
      </p:sp>
      <p:pic>
        <p:nvPicPr>
          <p:cNvPr id="18434" name="Picture 2" descr="http://upload.wikimedia.org/wikipedia/commons/thumb/d/d4/Justus_Sustermans_-_Portrait_of_Galileo_Galilei,_1636.jpg/220px-Justus_Sustermans_-_Portrait_of_Galileo_Galilei,_1636.jpg"/>
          <p:cNvPicPr>
            <a:picLocks noChangeAspect="1" noChangeArrowheads="1"/>
          </p:cNvPicPr>
          <p:nvPr/>
        </p:nvPicPr>
        <p:blipFill>
          <a:blip r:embed="rId3" cstate="print"/>
          <a:srcRect/>
          <a:stretch>
            <a:fillRect/>
          </a:stretch>
        </p:blipFill>
        <p:spPr bwMode="auto">
          <a:xfrm>
            <a:off x="6858000" y="152400"/>
            <a:ext cx="2095500" cy="26574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fontScale="90000"/>
          </a:bodyPr>
          <a:lstStyle/>
          <a:p>
            <a:pPr>
              <a:defRPr/>
            </a:pPr>
            <a:r>
              <a:rPr lang="en-US" dirty="0">
                <a:solidFill>
                  <a:schemeClr val="tx2">
                    <a:lumMod val="75000"/>
                  </a:schemeClr>
                </a:solidFill>
              </a:rPr>
              <a:t>Men and Ideas of the </a:t>
            </a:r>
            <a:br>
              <a:rPr lang="en-US" dirty="0">
                <a:solidFill>
                  <a:schemeClr val="tx2">
                    <a:lumMod val="75000"/>
                  </a:schemeClr>
                </a:solidFill>
              </a:rPr>
            </a:br>
            <a:r>
              <a:rPr lang="en-US" dirty="0">
                <a:solidFill>
                  <a:schemeClr val="tx2">
                    <a:lumMod val="75000"/>
                  </a:schemeClr>
                </a:solidFill>
              </a:rPr>
              <a:t>Scientific Revolution</a:t>
            </a:r>
            <a:endParaRPr lang="en-US" dirty="0"/>
          </a:p>
        </p:txBody>
      </p:sp>
      <p:sp>
        <p:nvSpPr>
          <p:cNvPr id="3" name="Content Placeholder 2"/>
          <p:cNvSpPr>
            <a:spLocks noGrp="1"/>
          </p:cNvSpPr>
          <p:nvPr>
            <p:ph idx="1"/>
          </p:nvPr>
        </p:nvSpPr>
        <p:spPr>
          <a:xfrm>
            <a:off x="0" y="1447800"/>
            <a:ext cx="5867400" cy="5410200"/>
          </a:xfrm>
        </p:spPr>
        <p:txBody>
          <a:bodyPr>
            <a:normAutofit fontScale="85000" lnSpcReduction="10000"/>
          </a:bodyPr>
          <a:lstStyle/>
          <a:p>
            <a:pPr>
              <a:defRPr/>
            </a:pPr>
            <a:r>
              <a:rPr lang="en-US" sz="3800" dirty="0" smtClean="0"/>
              <a:t>COPERNICUS 1473-1543</a:t>
            </a:r>
          </a:p>
          <a:p>
            <a:pPr lvl="1">
              <a:defRPr/>
            </a:pPr>
            <a:r>
              <a:rPr lang="en-US" sz="3300" dirty="0" smtClean="0"/>
              <a:t>Proposed the heliocentric model – the earth revolves around the sun</a:t>
            </a:r>
          </a:p>
          <a:p>
            <a:pPr lvl="1">
              <a:defRPr/>
            </a:pPr>
            <a:r>
              <a:rPr lang="en-US" sz="3300" dirty="0" smtClean="0"/>
              <a:t>This went against the teachings of Aristotle who wrote about the geocentric model</a:t>
            </a:r>
          </a:p>
          <a:p>
            <a:pPr lvl="1">
              <a:defRPr/>
            </a:pPr>
            <a:r>
              <a:rPr lang="en-US" sz="3300" dirty="0" smtClean="0"/>
              <a:t>Since the church accepted Aristotle’s teachings that supported the creation view of the earth being at the center, Copernicus’ teachings went against the Church</a:t>
            </a:r>
          </a:p>
        </p:txBody>
      </p:sp>
      <p:pic>
        <p:nvPicPr>
          <p:cNvPr id="9220" name="Picture 6" descr="Coperni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988" y="1752600"/>
            <a:ext cx="3275012"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25347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1676400"/>
            <a:ext cx="3657600" cy="4800600"/>
          </a:xfrm>
          <a:prstGeom prst="rect">
            <a:avLst/>
          </a:prstGeom>
        </p:spPr>
        <p:txBody>
          <a:bodyPr>
            <a:normAutofit/>
          </a:bodyPr>
          <a:lstStyle/>
          <a:p>
            <a:pPr marL="365760" indent="-283464" eaLnBrk="1" fontAlgn="auto" hangingPunct="1">
              <a:spcBef>
                <a:spcPts val="600"/>
              </a:spcBef>
              <a:spcAft>
                <a:spcPts val="0"/>
              </a:spcAft>
              <a:buClr>
                <a:schemeClr val="accent1"/>
              </a:buClr>
              <a:buSzPct val="80000"/>
              <a:buFont typeface="Wingdings 2"/>
              <a:buChar char=""/>
              <a:defRPr/>
            </a:pPr>
            <a:r>
              <a:rPr lang="en-US" sz="3200" dirty="0">
                <a:latin typeface="+mn-lt"/>
              </a:rPr>
              <a:t>COPERNICUS</a:t>
            </a:r>
          </a:p>
          <a:p>
            <a:pPr marL="640080" lvl="1" indent="-237744" eaLnBrk="1" fontAlgn="auto" hangingPunct="1">
              <a:spcBef>
                <a:spcPts val="550"/>
              </a:spcBef>
              <a:spcAft>
                <a:spcPts val="0"/>
              </a:spcAft>
              <a:buClr>
                <a:schemeClr val="accent1"/>
              </a:buClr>
              <a:buFont typeface="Verdana"/>
              <a:buChar char="◦"/>
              <a:defRPr/>
            </a:pPr>
            <a:r>
              <a:rPr lang="en-US" sz="2800" dirty="0">
                <a:latin typeface="+mn-lt"/>
              </a:rPr>
              <a:t>Because he was afraid of being punished by the Church he didn’t publish his book on the heliocentric model until right before he died</a:t>
            </a:r>
          </a:p>
        </p:txBody>
      </p:sp>
      <p:sp>
        <p:nvSpPr>
          <p:cNvPr id="7" name="AutoShape 4" descr="data:image/jpeg;base64,/9j/4AAQSkZJRgABAQAAAQABAAD/2wCEAAkGBxQTEhUUExQWFhUXFxgYFxgYGBcXHBgaGBgXHBcaFxoYHCggGBolHBoYITEhJSkrLi4uFx8zODMsNygtLisBCgoKDg0OGxAQGywkICQ0LCw1LC8sLCwsLCwvLCwsLCwsLCwsLCwsLCwsLCwsLCwsLCwsLCwsLCwsLCwsLCwsLP/AABEIAPUAzgMBIgACEQEDEQH/xAAcAAABBQEBAQAAAAAAAAAAAAABAAIDBQYEBwj/xAA7EAABAwIDBQUGBQMFAQEAAAABAAIRAyEEBTESQVFhcQaBkaHwEyIyscHRFCNC4fEHUnIVM1NiooIk/8QAGwEAAgMBAQEAAAAAAAAAAAAAAAECAwQFBgf/xAAvEQACAQMEAQIFBAEFAAAAAAAAAQIDESEEEjFBBSJRE2Gx0fBxgZGhwQYyQlKS/9oADAMBAAIRAxEAPwCuLjOvzRefUpEBNtzWM5WR8lNa+xvcpDREAHegLsQJIRAMpkxKTTPFAchv4c09ru9RuHQp20gE7Bc8+aa5/VCUovcW5SgHkN470jPFO7+5AHvQH6hbI0lAFIngjsoG7sZPA3RHekltGdECsK/clNrIOb3pzdEXEo3GkpxPqUNqfUprm6IGOBM3TnPukXQE1wJSG8IJnigXHmmxv8k/a0CBKwBzUoI1vPVRxvQY7l4IGvmAzOqJSe4jeiExcoQQMdEXN5IQOnVAMDbnWykhMbZEoGhvkiBdOPSUA3u4ouJRAOaMcuaICrsxzDYOy2Nr5IWcFihLk68Vims+JwHLfHQKtq50J91vefsFVVahcZJk7yoyrVT9yUYq52VM0qHfCZ/qVX+4rlKBKntRZtXsdv8AqtTipqeaum8dyqxonTqEnFEJUkzRYXMGOgTHVdoHCVj5VlleaFvuuu026KDp+xQ4OL+Rfwmwkx4I1kcVJuVXAJJ5Gk20QclNkWtKBJX7E127zSm3oIl101wCaG/YIIuhRdGiLgdYRp6lIfA1x6XT4TCZnyRTFcTikSnOJTXApBJAJR2gUWHikgfA72m5EFRxCJ8uKHYnFyfBFj8T7NsD4jp9Ss29831PNduY1ttxO4WC4IU4LFy9kL0iU5wumE81eUptMBRIRYwkHl6CEILVK4kQEAlqgY4hKJSKaEEXcu8mxc+4d2n2VqTx8lkmuLbjVaXL8WKjQd41CpnGzuUbWdACQf3Il3JEgRzVZFIB6oR4ojki2UAkAHTgpKUTr9VHAlOpghMfdmNeL2Q2jwRJnkk3xQJch9Qg5EhJo4IAa0mdU9MBTgUAmLZlcOY4y2wDHE/RWL3tAJI3LMVny48yT5pL1OxphT2ZG1HKB5Vlk+U1MTUDKY6uOgH1WgPYhxdZrtgC8e895+Q+ik6sYuzLVCU1gxZPgmMEx8gLleg4TsDUDXVazBMfl0QRbhtGYgcOStOy39PIeKtd8uBnZAt4nVSdZIj8GXRy4bsWW5Y95B9s4bZHAAWC82Lf3X0+aA2dmLRC8S/qD2Vdh6jqjB+U688OKqhPbPPZdKl6Vboxf2RCBHfvSWsoYY8EkilHr5IItJsIPr7J1KuWEEEgjghZBxG70EhpGlwOP9oJ0I+IDd05LpIWYwWKNN20L7iOIWjw+IFQS09RwVMo2ZnlF3JCI3IiUgeN0gVAiDgntYZ5KM6qWndARI3EzuTwk496ZtcymPgcQmgWsnqOfX3QJpBIug3intMG6q8bmG5njx6JWJQjcWY4ufdaeKp3u1XQ8LnfPirIKxo6sem9hsRRw9Br6nxOuem5ei5djKNZs03A8QIWC7G4GniMO0kTaDpaNZVr/p7aLg+hU2TvAPunraFzvjTptt+50acU4qxr3Uk+k3eq7K8xNRpBEOGv3Umc4z2VMHeU3Vio7+iW3NjqqYxjTdwHeq3MM0wj2lj3scDYgkLJObUxLtkWG93z6KzwfYql+ponjKp+NVmrW/objFGI7TdiW3q4Mh7dTTm46cViK9FzDsuBaRuIhe21ezppSWEgjwVfm2WMrMIe0ExrF/HcpU9fKk9tTP1KZ0N2UePhEmdNVPjcL7Oq9h/S4jzUIXYTTV0YtlmCEgPsi13HRJ3XuTGkNcFPga+w8O3aHv8AQUTPFNaZNo5eik8oltTNdSeCJ1CXkqjKsZfYO/S2h4K2B/dUNGOpHbKw+J0RZPFAFGjqYSsJvoadYhIj1CR1RKYgEokfugOaO1CQ8HNmXwGN8CfoqOV35nXkwNB896r9mdVOKNUF6bC2lFUT3t/hRlp9cVJIHE9L/p5hn1MI9rHRL4mO9Wfa7K6xo0/w7S2oLVHbd5tcEuAIOkc9Ff8AYfKBQwdMfqI2ndSrapSc+xgDeuc3ZuSzc3Qj6FFlB2VpPaxntT7xHxWuIHDmoO02MFSsymDYG6tK1cAPcLNaNhvQeis1l1Lbe5xveyxSqXVlxya4wsrk9N+x7gkAu1BiROpIu0c1z9sc6dgdj2YY4uAMAPbMkgw/aOkDUX2lrstpgCdWnTlxB71Ni8BSc2Nlvg37LRRhHa3JXKpvpYM/kWc1a7PfYbga634wu38CdI1UuBw3s3HZGqsWg3ngoKnGauyXB4P21w2xjao4mY6j9lSNbM/ytz/VXLnGo2sBaIMddfmsHScdD+y62nkpUlbrBhqwtJjif25Ibkdny5pN15q4qfAHzbf5IDkEXxuQfbfdMcUPp1CIdwMhathBAdxAsskL71psC/aptM3FvBVTRVX4OnclS6oN6JzNe5QMvA1w+aTZGiREElEpBwgBu9KLIuag0pgUOIN1EwqfEAgkc7rm3KRsTE5106jALSf7h8wk8blDCYpSsfR+V4gGkw7i0R4KXEVfdMG5mAsZ/T3MzVwwaTdnu+Gi0eKe5oFQCQ3UcuIXIjNpOMusHWhFSSkuytzqpsUe66rsrrgMswxa6Wf52x7RTA2iRoFw5bVrugBgbTFomXeEarNKN8xLm7YZtMBUBYCwyPWqsKd23gqmyXLXUaZ2j75cXEcBw6/dTfio3rZTn8K24q27uCwfTvay5cZWgWUD8w5qozPMRe+5QraiNvSThTfZQdrMWNlwNwdQvLajYcYtfjbp1Wpz7H7b+izWIp+9K2aCLis9mPVSTlgbPDkkXc+CQ5D1ojaB4/yt7MfI1z/so0XFJwjh63JpE0OCvMhux14976BUMjfxWiymhs0xzuoT4Kq3B3tRpG900NRpG6pMmehz3RKaSUi0+aRHH5pjYnepTQdycwog3v3JDtfJV5nQMlwHX7qqK0wO5V+ZYA6t6kW8U4uzLozTWSqlODR3JEckid/2sphbNzbf0pxP51SnOoDh3TPzXqOLdssK8M7I4z2OMovm22Gu6OsvbM72y0imzbPCQLdSsGpjtk2uzo6Od429jNDAgu24+IgWtz+i6cHS9m887+IUWHOILB+XImwltj0MEKPEY2sz/cZM7pE90Lmu6s7HRcG8I01DFhwVa4zVdT0PxN5jeqyliKhIim9oJAkkWJ036Ky2He1pvdZzSJ5g2Vqm5WuVpWOLEVonlqsnnWLLjDTqFpu07gwvHErK5YzaJJvrHkoU4Lc5hOeLFAcI7aJN1VYwQfqthm7NgHosbiDJMrraWTlk5epw7DAl1+qjYfXr1dPJW0obsIW8r+t6ZN0drXghP8pk4scI9cL/AGWroyGjoAVnMuwZqOsLDUrSwFXMz15XdkEHojT1QAUgAOtyqrlSVyPa1lFo70uPFBqYP5ibpdJzo07kZ9XQPJIQZSeENbJRH2Qg6OXF4MOE71V1sM5oiCOf7q/sg8T0TvbgnvfZmGB02P8AK947HZh7fDMd+qNl3ULyxtNk/CPALY9g8ZsGowRoHDyBVFeXEn0a9LP129y+r5HVDi5lSziTs8Oirq+TYhzgdvyWlY5743dFL+GgarA6cZZSOq5Pi5U5flz2/wC5e3Fd1SmDB4BKqXNvqOaVXEe7J1hOKUU8DSZiO2NfaqgDiuDDsDQEMbUDq7nEiJ47lz5njBYNvNu9VpN2X7kZNHFmtYvcWhZjHUNkwVtqGXkNk66lZXPmnbJW/SVFu2o5+oVslMN6ITnNupKWHc74QT3ErpNmWpJNYZCCpqNEvMNk/RWGFyb/AJDHIR5q5p0A0ANEeSg5lW/GBmDwgY2Jvv5lSa80TbddEN9QqeSNkANIMJzCmON+ac199PBAnyOJ4cyowOKe5oBjrvUZugOwxZEC9rJbVoSIRwAdnxlB/VLegXaWTuDvawS5JEjgm7KAbyEBWGS4v2T2u3AwehXFQo7Tg0CSrDAYEVqvsGfCDNR/GDcN5bpVM7S9Hb+hdSjJPevxnomDzFpaIO5dDsWFj8rwb/xLqDH+60TJve/PRaE5VXaDoVy3Csm0sndpzjJXZ0YiuqftBjwylz0HVLMMLiG6BY7NGVifzT0F1ZGLk7SwOdTavSjgrVZ03q7yDIy47bhMLhyXAAv0leh4fDhjRx3qyp/1iZ6Udz3MzWNoloM6LAdoGXHNeo5wBskngvPqWC/EVdoj8tvnG9T0dO03Yo1tsFNhqBDqXE7jw5q5Y6RI01XLi6oOKYG6NOyNNLhDAVo93gT+63SlnJhhp91GVRdP+jvngjCRCbH8oKL5DPj4oNkJRbRIlADj0T6LZUYMp1MXQNIRN035J511TARpCAYITgEhomHwQFsBv4JSjaPqgBbcECFZOaN2+UWUydNAumjTDevFU1KsYfqdDReOq6p4Vo+/29yxwVEsoueB70GOW76yr/sTlrWtc7oPC5WfOO2KbBvcStjkQ2KAMa7Tt3CFXpE3unLs16unCnVjSh/xX9sqeytUHHVjzXoQK8u7Jz+Iq1NQ0+90JN+i9ObUBEhFOW2bTKqOYX/X6jKzZ1WM7SZdJsFsjUmZVBnWqr1FrXNVP2ZSZDgAHDzWpqsEKvymls3Kr89zg1Hfh8OZcfjcLho0I01+SVKDaxyxykoIqs7LsTUNGkfdH+44af4j6qpz+o3Ds9lT6OK1+yzCYeGRtRc6ySLrC/hjWeXvMNHU/JdSMI0oWX7nLruU5Y5ZU5LgSX+1cLNBI6xZVtVxIcd+0SPFX2bY0BpY0+6D4qm9l7kx3LKp7pOX8HpNH434ND4cuWm3/hHXluMFUEGzgLj6ru2tyoG0z0I3/up8LmZBh9766HwVvJxdX4upT9UMr2LmPWqG7qoqVcOEtdP0Ugt9UHKd1yrBPHVOYRKanU3T66II29hEaxe6ZOqJ+qAcboDsSd3pH0EWs4IfuSinJ7Y5Yw8FI0ACXdw49UqpA08fsmNEmVnnV6R6nxvgOKmp/wDP3+38+xJtk7+7Qd0JNcg4hO2t6znqNqSslg6qeCFRzHTdltk7xM25yt9QZ/8AnEaAR4yvOqb+a1GQZyXA0Xm5Hu9dwV1GrtWyR5/yHjbSdaHfJl6OfVMDivaUxtNO017Do5pOh5jcV6PknbLA1m2rCg7/AI6xDY5AkxHQryjtJTMuJ12z/FlROK3JKSszyfxZUXjg+kW1abxLKtJw4hzT8iq3MqlBt6mJosHN7Z8JXz8KXARddGBwBqvDWjqeChKhB9fX7li8hL2PTsyz2nV/IwRdVcbOqkRTbp8MRtHyVplOTNwtO8l7rkz4+apMFjqGXU2hzdqqRLWjUTeSqnM+1GIrncxvJRdSFPEVn+vz9Dq6TQ19R6pYL7tBVDn/AJhDW8J+QF1n8yzumGezpg8zvPIQqeqC43JKRpDkqJVZSw3g7mn8PGnJTfPz+xxuYXmSIE95Uz5jRdDRATHKO651ow2p3y2cMbvomCkrDYUD6cKamUVKCkzgrMIgi0J1DNnts/3h5+KneOPVMNG2isUvc5Wp8bCo8oscLjG1BbXgutrb9yzJolpkWjgrDL80iz+Fj4KSxlHntV42dPK4LRwukiSUNmL/ACQ2krs51GjUq1FTgrth2d5t9UdpMcZj1CQass57v0PeeM8VT0kd0lefb9vkvv2F3NFhJTYulJ0VZ1x6AfHPn9E4KIC90AS7alp1YII1EFRFBtvuo2IuKaB2thwa7+8h3iL+azbWq77QVfdpg81UROvrguhp23BHznyNLZWnFdETaZJgTJIAHVbHA4YYSnJg1HaDgVwdn8CBtYip8Lfhne5GtiHVHl7tdw4BKvOy2o1eJ8d8epvawiPYlxe47TjqeCMzaUQ5ItWQ97SpxhGyGgi1rIOegQkEywdO9MKRN4S2rhFhNYA5MKdUlMKaINIDwm1GWTj0RcOHrxUrkNpxPbdEMaSpXUuKdQokm3BWpmOvSVi/ymiypWa1+hJ03wCfBQ48e8RulwjhDjouPJ6+ziKZk/HB7wQVaZzSh5/zd/6uFVWvhnmv9P2jqf5+hXBLaPRKElSe2EixJ4QamBIVH8k2q5Fp9fZCQJdkyiY4z808FNa2UhI4M9dOzw4riwlJ1R7Wt1Pqfqu7PYljf+pM96fkrthrq28Wb1Oq3UZKNJM8B5NOprZQj2yyxtT4aLPgZqeLt5+i5nGJRw7TEnfc/NI33hY5O7PZ6HTqhSUUMTSdUdvcgmdBDI9eKLWapzieKTXefr6pjY11K+qeRuTi5GFG5Xd9jS1R7Cl5ppKEVqTY32cde9Jzb/wpGsJIC7sPl5e7ZaJI13Nbze7d01Rd3sVVa8KUd03YqxTJOi68NhoJmB65qxrOwtIw+oajre7Ts2/GLnrK5qed0wYp0YHQK5UpdnndX52P+2C/cptshwfwcCPFajOAH7Lho5gPeP2PksnWkErQYGvt4XWXUnX/AMRY/wDk+SdVXjg4+gqujXU1+fiOFGEajYJHh0SWa59DTuroUJevki1BvegCOP3TmjVIJ3Hgm2NsOylTHd6/ZHZToi8qNyJT58ZqwNzWj+PFddKiIa3c256ldOYUGuc14+KAO77qMMIHruVqqXgoo87pvHSetlVnxe48uUZlIO5pE+KjY9JYaW+u5N6p0pbJUiYN+vmnU2obN9QpALXSbE2Ii6TnJBDqolU+A8EGtlOfqFI2kZAbq6wj9P8Ac49AhexmdaNOMpy4R14SgCTtHZDfjf8A2zoG/wDb5KrzntESPZYcbFMTpaefM89VzZ/mQc406Zim2xj9TtCTxVKOK20qNkeE8h5CeoqP2JaUzfVWtB8DSVTNfz/nvXXSeZiVdJYMCjeV0WNSlfXnorbswfzSz9LgQRx5+aSSzPg1Un6kLFUo/wDklvUDRQbCSSyRPoGhk3p4tibTv3KR1OIg6hBJD5NF3cYyn8pR9nfVJJPslcIbZFtOd6SSiyEmxgEpPbpz+ySSlZXJ9jDTiOZjohs+94fVBJSQ0J1Ln5I7OncgkgaY7Y8wnObCSSLCuMbTjwlOLJSSSZXUYoMj7J2MqFlKrUafeJFIHgIaSRzJPkEklOkluX52ee8vNqnb5/4Mo2nbXd63obNtdUEl0jydRK4A1dmFpGTfySSSkOnk/9k=">
            <a:hlinkClick r:id="rId2"/>
          </p:cNvPr>
          <p:cNvSpPr>
            <a:spLocks noGrp="1" noChangeAspect="1" noChangeArrowheads="1"/>
          </p:cNvSpPr>
          <p:nvPr>
            <p:ph type="title"/>
          </p:nvPr>
        </p:nvSpPr>
        <p:spPr>
          <a:xfrm>
            <a:off x="0" y="0"/>
            <a:ext cx="9144000" cy="1384300"/>
          </a:xfrm>
        </p:spPr>
        <p:txBody>
          <a:bodyPr anchor="t">
            <a:normAutofit fontScale="90000"/>
          </a:bodyPr>
          <a:lstStyle/>
          <a:p>
            <a:pPr>
              <a:defRPr/>
            </a:pPr>
            <a:r>
              <a:rPr lang="en-US" dirty="0">
                <a:solidFill>
                  <a:schemeClr val="tx2">
                    <a:lumMod val="75000"/>
                  </a:schemeClr>
                </a:solidFill>
              </a:rPr>
              <a:t>Men and Ideas of the </a:t>
            </a:r>
            <a:br>
              <a:rPr lang="en-US" dirty="0">
                <a:solidFill>
                  <a:schemeClr val="tx2">
                    <a:lumMod val="75000"/>
                  </a:schemeClr>
                </a:solidFill>
              </a:rPr>
            </a:br>
            <a:r>
              <a:rPr lang="en-US" dirty="0">
                <a:solidFill>
                  <a:schemeClr val="tx2">
                    <a:lumMod val="75000"/>
                  </a:schemeClr>
                </a:solidFill>
              </a:rPr>
              <a:t>Scientific Revolution</a:t>
            </a:r>
            <a:endParaRPr lang="en-US" dirty="0"/>
          </a:p>
        </p:txBody>
      </p:sp>
      <p:pic>
        <p:nvPicPr>
          <p:cNvPr id="10244" name="Picture 4" descr="http://scienceblogs.com/startswithabang/files/2010/09/Copernicus_solar_syste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2550" y="1524000"/>
            <a:ext cx="52514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39707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QUESTION:</a:t>
            </a:r>
            <a:endParaRPr lang="en-US" dirty="0"/>
          </a:p>
        </p:txBody>
      </p:sp>
      <p:sp>
        <p:nvSpPr>
          <p:cNvPr id="3" name="Content Placeholder 2"/>
          <p:cNvSpPr>
            <a:spLocks noGrp="1"/>
          </p:cNvSpPr>
          <p:nvPr>
            <p:ph idx="1"/>
          </p:nvPr>
        </p:nvSpPr>
        <p:spPr/>
        <p:txBody>
          <a:bodyPr/>
          <a:lstStyle/>
          <a:p>
            <a:pPr>
              <a:defRPr/>
            </a:pPr>
            <a:r>
              <a:rPr lang="en-US" dirty="0" smtClean="0"/>
              <a:t>Why did the Church care about the geocentric model?</a:t>
            </a:r>
            <a:endParaRPr lang="en-US" dirty="0"/>
          </a:p>
        </p:txBody>
      </p:sp>
    </p:spTree>
    <p:extLst>
      <p:ext uri="{BB962C8B-B14F-4D97-AF65-F5344CB8AC3E}">
        <p14:creationId xmlns:p14="http://schemas.microsoft.com/office/powerpoint/2010/main" val="11373430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1146</TotalTime>
  <Words>1375</Words>
  <Application>Microsoft Office PowerPoint</Application>
  <PresentationFormat>On-screen Show (4:3)</PresentationFormat>
  <Paragraphs>121</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Verdana</vt:lpstr>
      <vt:lpstr>Wingdings 2</vt:lpstr>
      <vt:lpstr>Office Theme</vt:lpstr>
      <vt:lpstr>The Scientific Revolution </vt:lpstr>
      <vt:lpstr>PowerPoint Presentation</vt:lpstr>
      <vt:lpstr>The Geocentric Model of the Universe</vt:lpstr>
      <vt:lpstr>The Scientific Revolution</vt:lpstr>
      <vt:lpstr>PowerPoint Presentation</vt:lpstr>
      <vt:lpstr>Men and Ideas of the  Scientific Revolution</vt:lpstr>
      <vt:lpstr>Men and Ideas of the  Scientific Revolution</vt:lpstr>
      <vt:lpstr>Men and Ideas of the  Scientific Revolution</vt:lpstr>
      <vt:lpstr>QUESTION:</vt:lpstr>
      <vt:lpstr>Men and Ideas of the  Scientific Revolution</vt:lpstr>
      <vt:lpstr>Men and Ideas of the  Scientific Revolution</vt:lpstr>
      <vt:lpstr>Men and Ideas of the  Scientific Revolution</vt:lpstr>
      <vt:lpstr>Men and Ideas of the Scientific Revolution</vt:lpstr>
      <vt:lpstr>Men and  Ideas of the  Scientific Revolution</vt:lpstr>
      <vt:lpstr>Scientific Revolution’s Effects</vt:lpstr>
      <vt:lpstr>Scientific Revolution Effects</vt:lpstr>
      <vt:lpstr>The Age of Reason</vt:lpstr>
      <vt:lpstr>The Age of Reason</vt:lpstr>
      <vt:lpstr>Roots of the Enlightenment</vt:lpstr>
      <vt:lpstr>New Ideas of the Enlightenment</vt:lpstr>
      <vt:lpstr>New Ideas of the Enlightenment</vt:lpstr>
      <vt:lpstr>New Ideas of the Enlightenment</vt:lpstr>
      <vt:lpstr>New Ideas of the Enlightenment</vt:lpstr>
      <vt:lpstr>New Ideas of the Enlightenment</vt:lpstr>
      <vt:lpstr>New Ideas of the Enlightenment</vt:lpstr>
      <vt:lpstr>New Ideas of the Enlightenment</vt:lpstr>
      <vt:lpstr>New Ideas of the Enlightenment</vt:lpstr>
      <vt:lpstr>New Ideas of the Enlightenment</vt:lpstr>
    </vt:vector>
  </TitlesOfParts>
  <Company>McGuffey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Exploration,  Scientific Revolution, and Enlightenment</dc:title>
  <dc:creator>litmanc</dc:creator>
  <cp:lastModifiedBy>Georgia Afxendiou</cp:lastModifiedBy>
  <cp:revision>20</cp:revision>
  <dcterms:created xsi:type="dcterms:W3CDTF">2013-01-06T00:07:02Z</dcterms:created>
  <dcterms:modified xsi:type="dcterms:W3CDTF">2019-04-30T19:06:26Z</dcterms:modified>
</cp:coreProperties>
</file>