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6"/>
  </p:notesMasterIdLst>
  <p:sldIdLst>
    <p:sldId id="256" r:id="rId3"/>
    <p:sldId id="258" r:id="rId4"/>
    <p:sldId id="283" r:id="rId5"/>
    <p:sldId id="257" r:id="rId6"/>
    <p:sldId id="260" r:id="rId7"/>
    <p:sldId id="261" r:id="rId8"/>
    <p:sldId id="259" r:id="rId9"/>
    <p:sldId id="262" r:id="rId10"/>
    <p:sldId id="263" r:id="rId11"/>
    <p:sldId id="264" r:id="rId12"/>
    <p:sldId id="266" r:id="rId13"/>
    <p:sldId id="267" r:id="rId14"/>
    <p:sldId id="269" r:id="rId15"/>
    <p:sldId id="268" r:id="rId16"/>
    <p:sldId id="271" r:id="rId17"/>
    <p:sldId id="274" r:id="rId18"/>
    <p:sldId id="276" r:id="rId19"/>
    <p:sldId id="272" r:id="rId20"/>
    <p:sldId id="275" r:id="rId21"/>
    <p:sldId id="277" r:id="rId22"/>
    <p:sldId id="278" r:id="rId23"/>
    <p:sldId id="281" r:id="rId24"/>
    <p:sldId id="28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2" autoAdjust="0"/>
    <p:restoredTop sz="94660"/>
  </p:normalViewPr>
  <p:slideViewPr>
    <p:cSldViewPr snapToGrid="0">
      <p:cViewPr varScale="1">
        <p:scale>
          <a:sx n="42" d="100"/>
          <a:sy n="42" d="100"/>
        </p:scale>
        <p:origin x="21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43E414-D9E7-4D13-A74E-133E63767C30}" type="datetimeFigureOut">
              <a:rPr lang="en-US" smtClean="0"/>
              <a:t>5/15/2019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FDF8C2-D3D0-4C48-89FA-E0E450CA8B9D}" type="slidenum">
              <a:rPr lang="en-US" smtClean="0"/>
              <a:t>‹#›</a:t>
            </a:fld>
            <a:endParaRPr lang="en-US"/>
          </a:p>
        </p:txBody>
      </p:sp>
    </p:spTree>
    <p:extLst>
      <p:ext uri="{BB962C8B-B14F-4D97-AF65-F5344CB8AC3E}">
        <p14:creationId xmlns:p14="http://schemas.microsoft.com/office/powerpoint/2010/main" val="81145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2A415-324D-44FA-BA23-52A2720EAD4C}"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3712668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2A415-324D-44FA-BA23-52A2720EAD4C}"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263892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2A415-324D-44FA-BA23-52A2720EAD4C}"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1040860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6197600" y="1600201"/>
            <a:ext cx="5384800" cy="4525963"/>
          </a:xfrm>
        </p:spPr>
        <p:txBody>
          <a:bodyPr/>
          <a:lstStyle/>
          <a:p>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A75E1504-EC81-4150-B4F9-84DAC05BF5F4}" type="slidenum">
              <a:rPr lang="en-US" altLang="en-US"/>
              <a:pPr/>
              <a:t>‹#›</a:t>
            </a:fld>
            <a:endParaRPr lang="en-US" altLang="en-US"/>
          </a:p>
        </p:txBody>
      </p:sp>
    </p:spTree>
    <p:extLst>
      <p:ext uri="{BB962C8B-B14F-4D97-AF65-F5344CB8AC3E}">
        <p14:creationId xmlns:p14="http://schemas.microsoft.com/office/powerpoint/2010/main" val="2700062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4861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9658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2320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4999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1703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2985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803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2A415-324D-44FA-BA23-52A2720EAD4C}"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535035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66266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6591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64633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95549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6197600" y="1600201"/>
            <a:ext cx="5384800" cy="4525963"/>
          </a:xfrm>
        </p:spPr>
        <p:txBody>
          <a:bodyPr/>
          <a:lstStyle/>
          <a:p>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ltLang="en-US">
              <a:solidFill>
                <a:prstClr val="black">
                  <a:tint val="75000"/>
                </a:prstClr>
              </a:solidFill>
            </a:endParaRPr>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ltLang="en-US">
              <a:solidFill>
                <a:prstClr val="black">
                  <a:tint val="75000"/>
                </a:prstClr>
              </a:solidFill>
            </a:endParaRPr>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A75E1504-EC81-4150-B4F9-84DAC05BF5F4}" type="slidenum">
              <a:rPr lang="en-US" altLang="en-US">
                <a:solidFill>
                  <a:prstClr val="black">
                    <a:tint val="75000"/>
                  </a:prstClr>
                </a:solidFill>
              </a:rPr>
              <a:pPr/>
              <a:t>‹#›</a:t>
            </a:fld>
            <a:endParaRPr lang="en-US" altLang="en-US">
              <a:solidFill>
                <a:prstClr val="black">
                  <a:tint val="75000"/>
                </a:prstClr>
              </a:solidFill>
            </a:endParaRPr>
          </a:p>
        </p:txBody>
      </p:sp>
    </p:spTree>
    <p:extLst>
      <p:ext uri="{BB962C8B-B14F-4D97-AF65-F5344CB8AC3E}">
        <p14:creationId xmlns:p14="http://schemas.microsoft.com/office/powerpoint/2010/main" val="14509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2A415-324D-44FA-BA23-52A2720EAD4C}"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191811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2A415-324D-44FA-BA23-52A2720EAD4C}"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495360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2A415-324D-44FA-BA23-52A2720EAD4C}" type="datetimeFigureOut">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927230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2A415-324D-44FA-BA23-52A2720EAD4C}" type="datetimeFigureOut">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99711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2A415-324D-44FA-BA23-52A2720EAD4C}" type="datetimeFigureOut">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1912273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2A415-324D-44FA-BA23-52A2720EAD4C}"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320149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2A415-324D-44FA-BA23-52A2720EAD4C}"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0B36A-7214-4445-887C-EDC60805EDD4}" type="slidenum">
              <a:rPr lang="en-US" smtClean="0"/>
              <a:t>‹#›</a:t>
            </a:fld>
            <a:endParaRPr lang="en-US"/>
          </a:p>
        </p:txBody>
      </p:sp>
    </p:spTree>
    <p:extLst>
      <p:ext uri="{BB962C8B-B14F-4D97-AF65-F5344CB8AC3E}">
        <p14:creationId xmlns:p14="http://schemas.microsoft.com/office/powerpoint/2010/main" val="60720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2A415-324D-44FA-BA23-52A2720EAD4C}" type="datetimeFigureOut">
              <a:rPr lang="en-US" smtClean="0"/>
              <a:t>5/15/2019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0B36A-7214-4445-887C-EDC60805EDD4}" type="slidenum">
              <a:rPr lang="en-US" smtClean="0"/>
              <a:t>‹#›</a:t>
            </a:fld>
            <a:endParaRPr lang="en-US"/>
          </a:p>
        </p:txBody>
      </p:sp>
    </p:spTree>
    <p:extLst>
      <p:ext uri="{BB962C8B-B14F-4D97-AF65-F5344CB8AC3E}">
        <p14:creationId xmlns:p14="http://schemas.microsoft.com/office/powerpoint/2010/main" val="1992505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2A415-324D-44FA-BA23-52A2720EAD4C}" type="datetimeFigureOut">
              <a:rPr lang="en-US" smtClean="0">
                <a:solidFill>
                  <a:prstClr val="black">
                    <a:tint val="75000"/>
                  </a:prstClr>
                </a:solidFill>
              </a:rPr>
              <a:pPr/>
              <a:t>5/15/2019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0B36A-7214-4445-887C-EDC60805E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52284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w0Wmc8C0Eq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Russian Empire</a:t>
            </a:r>
            <a:endParaRPr lang="en-US" dirty="0"/>
          </a:p>
        </p:txBody>
      </p:sp>
      <p:sp>
        <p:nvSpPr>
          <p:cNvPr id="3" name="Subtitle 2"/>
          <p:cNvSpPr>
            <a:spLocks noGrp="1"/>
          </p:cNvSpPr>
          <p:nvPr>
            <p:ph type="subTitle" idx="1"/>
          </p:nvPr>
        </p:nvSpPr>
        <p:spPr>
          <a:xfrm>
            <a:off x="1524000" y="3509963"/>
            <a:ext cx="9144000" cy="1655762"/>
          </a:xfrm>
        </p:spPr>
        <p:txBody>
          <a:bodyPr/>
          <a:lstStyle/>
          <a:p>
            <a:r>
              <a:rPr lang="en-US" dirty="0" smtClean="0"/>
              <a:t>Dr. Afxendiou</a:t>
            </a:r>
          </a:p>
          <a:p>
            <a:r>
              <a:rPr lang="en-US" dirty="0" smtClean="0"/>
              <a:t>AP World History 9</a:t>
            </a:r>
          </a:p>
          <a:p>
            <a:r>
              <a:rPr lang="en-US" dirty="0" smtClean="0"/>
              <a:t>Sachem North High School</a:t>
            </a:r>
            <a:endParaRPr lang="en-US" dirty="0"/>
          </a:p>
        </p:txBody>
      </p:sp>
    </p:spTree>
    <p:extLst>
      <p:ext uri="{BB962C8B-B14F-4D97-AF65-F5344CB8AC3E}">
        <p14:creationId xmlns:p14="http://schemas.microsoft.com/office/powerpoint/2010/main" val="4285321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363912"/>
            <a:ext cx="10515600" cy="1325563"/>
          </a:xfrm>
        </p:spPr>
        <p:txBody>
          <a:bodyPr/>
          <a:lstStyle/>
          <a:p>
            <a:r>
              <a:rPr lang="en-US" dirty="0" smtClean="0"/>
              <a:t>Ivan IV 1533-1547 Grand Prince of Moscow</a:t>
            </a:r>
            <a:br>
              <a:rPr lang="en-US" dirty="0" smtClean="0"/>
            </a:br>
            <a:r>
              <a:rPr lang="en-US" dirty="0" smtClean="0"/>
              <a:t>             1547-1584 Czar</a:t>
            </a:r>
            <a:endParaRPr lang="en-US" dirty="0"/>
          </a:p>
        </p:txBody>
      </p:sp>
      <p:sp>
        <p:nvSpPr>
          <p:cNvPr id="3" name="Content Placeholder 2"/>
          <p:cNvSpPr>
            <a:spLocks noGrp="1"/>
          </p:cNvSpPr>
          <p:nvPr>
            <p:ph idx="1"/>
          </p:nvPr>
        </p:nvSpPr>
        <p:spPr>
          <a:xfrm>
            <a:off x="625642" y="1825625"/>
            <a:ext cx="8479857" cy="4844682"/>
          </a:xfrm>
        </p:spPr>
        <p:txBody>
          <a:bodyPr/>
          <a:lstStyle/>
          <a:p>
            <a:pPr>
              <a:buFont typeface="Wingdings" panose="05000000000000000000" pitchFamily="2" charset="2"/>
              <a:buChar char="§"/>
            </a:pPr>
            <a:r>
              <a:rPr lang="en-US" altLang="en-US" dirty="0" smtClean="0"/>
              <a:t>complex personality; described as intelligent and devout, yet given to rages and prone to episodic outbreaks of mental illness. </a:t>
            </a:r>
          </a:p>
          <a:p>
            <a:pPr>
              <a:buFont typeface="Wingdings" panose="05000000000000000000" pitchFamily="2" charset="2"/>
              <a:buChar char="§"/>
            </a:pPr>
            <a:r>
              <a:rPr lang="en-US" altLang="en-US" dirty="0" smtClean="0"/>
              <a:t>One notable outburst may have resulted in the death of his groomed and chosen heir Ivan </a:t>
            </a:r>
            <a:r>
              <a:rPr lang="en-US" altLang="en-US" dirty="0" err="1" smtClean="0"/>
              <a:t>Ivanovich</a:t>
            </a:r>
            <a:r>
              <a:rPr lang="en-US" altLang="en-US" dirty="0" smtClean="0"/>
              <a:t>, which led to the passing of the </a:t>
            </a:r>
            <a:r>
              <a:rPr lang="en-US" altLang="en-US" dirty="0" err="1" smtClean="0"/>
              <a:t>Tsardom</a:t>
            </a:r>
            <a:r>
              <a:rPr lang="en-US" altLang="en-US" dirty="0" smtClean="0"/>
              <a:t> to the younger son the weak and possibly intellectually disabled Feodor</a:t>
            </a:r>
          </a:p>
        </p:txBody>
      </p:sp>
      <p:pic>
        <p:nvPicPr>
          <p:cNvPr id="4" name="Picture 4" descr="Ivan IV"/>
          <p:cNvPicPr>
            <a:picLocks noChangeAspect="1" noChangeArrowheads="1"/>
          </p:cNvPicPr>
          <p:nvPr/>
        </p:nvPicPr>
        <p:blipFill>
          <a:blip r:embed="rId2">
            <a:lum contrast="6000"/>
            <a:extLst>
              <a:ext uri="{28A0092B-C50C-407E-A947-70E740481C1C}">
                <a14:useLocalDpi xmlns:a14="http://schemas.microsoft.com/office/drawing/2010/main" val="0"/>
              </a:ext>
            </a:extLst>
          </a:blip>
          <a:srcRect l="18321" t="4572" r="20610" b="3999"/>
          <a:stretch>
            <a:fillRect/>
          </a:stretch>
        </p:blipFill>
        <p:spPr bwMode="auto">
          <a:xfrm>
            <a:off x="9276347" y="1026694"/>
            <a:ext cx="2915653" cy="583130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350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Expansion</a:t>
            </a:r>
            <a:endParaRPr lang="en-US" dirty="0"/>
          </a:p>
        </p:txBody>
      </p:sp>
      <p:sp>
        <p:nvSpPr>
          <p:cNvPr id="3" name="Content Placeholder 2"/>
          <p:cNvSpPr>
            <a:spLocks noGrp="1"/>
          </p:cNvSpPr>
          <p:nvPr>
            <p:ph idx="1"/>
          </p:nvPr>
        </p:nvSpPr>
        <p:spPr/>
        <p:txBody>
          <a:bodyPr>
            <a:normAutofit/>
          </a:bodyPr>
          <a:lstStyle/>
          <a:p>
            <a:pPr marL="457200" lvl="1" indent="-457200">
              <a:spcBef>
                <a:spcPts val="1000"/>
              </a:spcBef>
              <a:buFont typeface="Wingdings" panose="05000000000000000000" pitchFamily="2" charset="2"/>
              <a:buChar char="§"/>
            </a:pPr>
            <a:r>
              <a:rPr lang="en-US" altLang="en-US" sz="2800" dirty="0" smtClean="0"/>
              <a:t>Recruited Cossacks (Russian peasant pioneers/military) to aid expansion.</a:t>
            </a:r>
          </a:p>
          <a:p>
            <a:pPr marL="457200" lvl="1" indent="-457200">
              <a:spcBef>
                <a:spcPts val="1000"/>
              </a:spcBef>
              <a:buFont typeface="Wingdings" panose="05000000000000000000" pitchFamily="2" charset="2"/>
              <a:buChar char="§"/>
            </a:pPr>
            <a:r>
              <a:rPr lang="en-US" altLang="en-US" sz="2800" dirty="0" smtClean="0"/>
              <a:t>Took over sparsely populated regions</a:t>
            </a:r>
          </a:p>
          <a:p>
            <a:pPr marL="457200" lvl="1" indent="-457200">
              <a:spcBef>
                <a:spcPts val="1000"/>
              </a:spcBef>
              <a:buFont typeface="Wingdings" panose="05000000000000000000" pitchFamily="2" charset="2"/>
              <a:buChar char="§"/>
            </a:pPr>
            <a:r>
              <a:rPr lang="en-US" altLang="en-US" sz="2800" dirty="0" smtClean="0"/>
              <a:t>Expansion leads to addition of Muslims in Central Asia to Russian territory – Russia becomes a multicultural state</a:t>
            </a:r>
          </a:p>
          <a:p>
            <a:pPr marL="461963" indent="-461963">
              <a:buFont typeface="Wingdings" panose="05000000000000000000" pitchFamily="2" charset="2"/>
              <a:buChar char="§"/>
            </a:pPr>
            <a:r>
              <a:rPr lang="en-US" altLang="en-US" dirty="0" smtClean="0"/>
              <a:t>Expansion offered rewards - Tsars gave nobles and bureaucrats estates on new land</a:t>
            </a:r>
          </a:p>
          <a:p>
            <a:pPr marL="461963" indent="-461963">
              <a:buFont typeface="Wingdings" panose="05000000000000000000" pitchFamily="2" charset="2"/>
              <a:buChar char="§"/>
            </a:pPr>
            <a:r>
              <a:rPr lang="en-US" dirty="0" smtClean="0"/>
              <a:t>Central Asian nomads restricted by expansion of Russian and Ottoman Empires</a:t>
            </a:r>
          </a:p>
        </p:txBody>
      </p:sp>
    </p:spTree>
    <p:extLst>
      <p:ext uri="{BB962C8B-B14F-4D97-AF65-F5344CB8AC3E}">
        <p14:creationId xmlns:p14="http://schemas.microsoft.com/office/powerpoint/2010/main" val="3757138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1266"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38200"/>
            <a:ext cx="9144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24000" y="152401"/>
            <a:ext cx="9144000" cy="646113"/>
          </a:xfrm>
          <a:prstGeom prst="rect">
            <a:avLst/>
          </a:prstGeom>
          <a:noFill/>
        </p:spPr>
        <p:txBody>
          <a:bodyPr>
            <a:spAutoFit/>
          </a:bodyPr>
          <a:lstStyle/>
          <a:p>
            <a:pPr algn="ctr">
              <a:defRPr/>
            </a:pPr>
            <a:r>
              <a:rPr lang="en-US" sz="3600" b="1" dirty="0">
                <a:sym typeface="Arial" charset="0"/>
              </a:rPr>
              <a:t>Russian Expansion Under the Early Tsars</a:t>
            </a:r>
          </a:p>
        </p:txBody>
      </p:sp>
      <p:sp>
        <p:nvSpPr>
          <p:cNvPr id="3" name="TextBox 2"/>
          <p:cNvSpPr txBox="1"/>
          <p:nvPr/>
        </p:nvSpPr>
        <p:spPr>
          <a:xfrm>
            <a:off x="1524000" y="5715001"/>
            <a:ext cx="9144000" cy="923925"/>
          </a:xfrm>
          <a:prstGeom prst="rect">
            <a:avLst/>
          </a:prstGeom>
          <a:noFill/>
        </p:spPr>
        <p:txBody>
          <a:bodyPr>
            <a:spAutoFit/>
          </a:bodyPr>
          <a:lstStyle/>
          <a:p>
            <a:pPr algn="ctr">
              <a:defRPr/>
            </a:pPr>
            <a:r>
              <a:rPr lang="en-US" dirty="0">
                <a:sym typeface="Arial" charset="0"/>
              </a:rPr>
              <a:t>From its base in the Moscow region, Russia expanded in three directions (N; W; S); the move into Siberia under Ivan the Terrible involved pioneering new settlements, as the government encouraged Russians to push eastward. </a:t>
            </a:r>
          </a:p>
        </p:txBody>
      </p:sp>
    </p:spTree>
    <p:extLst>
      <p:ext uri="{BB962C8B-B14F-4D97-AF65-F5344CB8AC3E}">
        <p14:creationId xmlns:p14="http://schemas.microsoft.com/office/powerpoint/2010/main" val="740109745"/>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4600" y="1752600"/>
            <a:ext cx="7543800" cy="914400"/>
          </a:xfrm>
        </p:spPr>
        <p:txBody>
          <a:bodyPr/>
          <a:lstStyle/>
          <a:p>
            <a:pPr algn="ctr">
              <a:defRPr/>
            </a:pPr>
            <a:r>
              <a:rPr lang="en-US" dirty="0" smtClean="0"/>
              <a:t>Questions:</a:t>
            </a:r>
            <a:endParaRPr lang="en-US" dirty="0"/>
          </a:p>
        </p:txBody>
      </p:sp>
      <p:sp>
        <p:nvSpPr>
          <p:cNvPr id="4" name="Rectangle 2"/>
          <p:cNvSpPr txBox="1">
            <a:spLocks noChangeArrowheads="1"/>
          </p:cNvSpPr>
          <p:nvPr/>
        </p:nvSpPr>
        <p:spPr>
          <a:xfrm>
            <a:off x="1164657" y="2819401"/>
            <a:ext cx="9971772" cy="3078163"/>
          </a:xfrm>
          <a:prstGeom prst="rect">
            <a:avLst/>
          </a:prstGeom>
        </p:spPr>
        <p:txBody>
          <a:bodyPr rIns="132080">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gn="ctr" fontAlgn="auto">
              <a:lnSpc>
                <a:spcPct val="90000"/>
              </a:lnSpc>
              <a:buFont typeface="Wingdings" pitchFamily="2" charset="2"/>
              <a:buChar char="§"/>
              <a:defRPr/>
            </a:pPr>
            <a:r>
              <a:rPr lang="en-US" altLang="en-US" sz="2800" dirty="0">
                <a:sym typeface="Arial" charset="0"/>
              </a:rPr>
              <a:t>What is an accomplishment of Ivan III?</a:t>
            </a:r>
          </a:p>
          <a:p>
            <a:pPr algn="ctr" fontAlgn="auto">
              <a:lnSpc>
                <a:spcPct val="90000"/>
              </a:lnSpc>
              <a:buFont typeface="Wingdings" pitchFamily="2" charset="2"/>
              <a:buChar char="§"/>
              <a:defRPr/>
            </a:pPr>
            <a:r>
              <a:rPr lang="en-US" altLang="en-US" sz="2800" dirty="0">
                <a:sym typeface="Arial" charset="0"/>
              </a:rPr>
              <a:t>What is an accomplishment of Ivan IV</a:t>
            </a:r>
            <a:r>
              <a:rPr lang="en-US" altLang="en-US" sz="2800" dirty="0" smtClean="0">
                <a:sym typeface="Arial" charset="0"/>
              </a:rPr>
              <a:t>?</a:t>
            </a:r>
            <a:endParaRPr lang="en-US" altLang="en-US" sz="2800" dirty="0">
              <a:sym typeface="Arial" charset="0"/>
            </a:endParaRPr>
          </a:p>
          <a:p>
            <a:pPr algn="ctr" fontAlgn="auto">
              <a:lnSpc>
                <a:spcPct val="90000"/>
              </a:lnSpc>
              <a:buFont typeface="Wingdings" pitchFamily="2" charset="2"/>
              <a:buChar char="§"/>
              <a:defRPr/>
            </a:pPr>
            <a:r>
              <a:rPr lang="en-US" altLang="en-US" sz="2800" dirty="0">
                <a:sym typeface="Arial" charset="0"/>
              </a:rPr>
              <a:t>Who are the Cossacks and how did they affect Russian history?</a:t>
            </a:r>
          </a:p>
        </p:txBody>
      </p:sp>
    </p:spTree>
    <p:extLst>
      <p:ext uri="{BB962C8B-B14F-4D97-AF65-F5344CB8AC3E}">
        <p14:creationId xmlns:p14="http://schemas.microsoft.com/office/powerpoint/2010/main" val="1917173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of Troubles</a:t>
            </a:r>
            <a:endParaRPr lang="en-US" dirty="0"/>
          </a:p>
        </p:txBody>
      </p:sp>
      <p:sp>
        <p:nvSpPr>
          <p:cNvPr id="3" name="Content Placeholder 2"/>
          <p:cNvSpPr>
            <a:spLocks noGrp="1"/>
          </p:cNvSpPr>
          <p:nvPr>
            <p:ph idx="1"/>
          </p:nvPr>
        </p:nvSpPr>
        <p:spPr>
          <a:xfrm>
            <a:off x="596767" y="1825625"/>
            <a:ext cx="6180714" cy="4351338"/>
          </a:xfrm>
        </p:spPr>
        <p:txBody>
          <a:bodyPr/>
          <a:lstStyle/>
          <a:p>
            <a:pPr marL="461963" lvl="1" indent="-457200">
              <a:buFont typeface="Wingdings" panose="05000000000000000000" pitchFamily="2" charset="2"/>
              <a:buChar char="§"/>
              <a:defRPr/>
            </a:pPr>
            <a:r>
              <a:rPr lang="en-US" sz="2800" dirty="0">
                <a:solidFill>
                  <a:schemeClr val="tx1">
                    <a:lumMod val="85000"/>
                    <a:lumOff val="15000"/>
                  </a:schemeClr>
                </a:solidFill>
              </a:rPr>
              <a:t>Ivan IV died without an heir. </a:t>
            </a:r>
          </a:p>
          <a:p>
            <a:pPr marL="461963" lvl="1" indent="-457200">
              <a:buFont typeface="Wingdings" panose="05000000000000000000" pitchFamily="2" charset="2"/>
              <a:buChar char="§"/>
              <a:defRPr/>
            </a:pPr>
            <a:r>
              <a:rPr lang="en-US" sz="2800" dirty="0">
                <a:solidFill>
                  <a:schemeClr val="tx1">
                    <a:lumMod val="85000"/>
                    <a:lumOff val="15000"/>
                  </a:schemeClr>
                </a:solidFill>
              </a:rPr>
              <a:t>New claims to power by </a:t>
            </a:r>
            <a:r>
              <a:rPr lang="en-US" sz="2800" i="1" dirty="0">
                <a:solidFill>
                  <a:schemeClr val="tx1">
                    <a:lumMod val="85000"/>
                    <a:lumOff val="15000"/>
                  </a:schemeClr>
                </a:solidFill>
              </a:rPr>
              <a:t>boyars</a:t>
            </a:r>
            <a:r>
              <a:rPr lang="en-US" sz="2800" dirty="0">
                <a:solidFill>
                  <a:schemeClr val="tx1">
                    <a:lumMod val="85000"/>
                    <a:lumOff val="15000"/>
                  </a:schemeClr>
                </a:solidFill>
              </a:rPr>
              <a:t>. </a:t>
            </a:r>
          </a:p>
          <a:p>
            <a:pPr marL="461963" lvl="1" indent="-457200">
              <a:buFont typeface="Wingdings" panose="05000000000000000000" pitchFamily="2" charset="2"/>
              <a:buChar char="§"/>
              <a:defRPr/>
            </a:pPr>
            <a:r>
              <a:rPr lang="en-US" sz="2800" dirty="0">
                <a:solidFill>
                  <a:schemeClr val="tx1">
                    <a:lumMod val="85000"/>
                    <a:lumOff val="15000"/>
                  </a:schemeClr>
                </a:solidFill>
              </a:rPr>
              <a:t>Weakness leads to attacks from Sweden and Poland.</a:t>
            </a:r>
          </a:p>
          <a:p>
            <a:pPr marL="461963" lvl="1" indent="-457200">
              <a:buFont typeface="Wingdings" panose="05000000000000000000" pitchFamily="2" charset="2"/>
              <a:buChar char="§"/>
              <a:defRPr/>
            </a:pPr>
            <a:r>
              <a:rPr lang="en-US" sz="2800" dirty="0">
                <a:solidFill>
                  <a:schemeClr val="tx1">
                    <a:lumMod val="85000"/>
                    <a:lumOff val="15000"/>
                  </a:schemeClr>
                </a:solidFill>
              </a:rPr>
              <a:t>Anarchy</a:t>
            </a:r>
          </a:p>
          <a:p>
            <a:pPr marL="461963" lvl="1" indent="-457200">
              <a:buFont typeface="Wingdings" panose="05000000000000000000" pitchFamily="2" charset="2"/>
              <a:buChar char="§"/>
              <a:defRPr/>
            </a:pPr>
            <a:r>
              <a:rPr lang="en-US" sz="2800" dirty="0">
                <a:solidFill>
                  <a:schemeClr val="tx1">
                    <a:lumMod val="85000"/>
                    <a:lumOff val="15000"/>
                  </a:schemeClr>
                </a:solidFill>
              </a:rPr>
              <a:t>Rebellion</a:t>
            </a:r>
          </a:p>
          <a:p>
            <a:pPr marL="461963" lvl="1" indent="-457200">
              <a:buFont typeface="Wingdings" panose="05000000000000000000" pitchFamily="2" charset="2"/>
              <a:buChar char="§"/>
              <a:defRPr/>
            </a:pPr>
            <a:r>
              <a:rPr lang="en-US" sz="2800" dirty="0">
                <a:solidFill>
                  <a:schemeClr val="tx1">
                    <a:lumMod val="85000"/>
                    <a:lumOff val="15000"/>
                  </a:schemeClr>
                </a:solidFill>
              </a:rPr>
              <a:t>Civil war</a:t>
            </a:r>
          </a:p>
          <a:p>
            <a:pPr marL="461963" lvl="1" indent="-457200">
              <a:buFont typeface="Wingdings" panose="05000000000000000000" pitchFamily="2" charset="2"/>
              <a:buChar char="§"/>
              <a:defRPr/>
            </a:pPr>
            <a:r>
              <a:rPr lang="en-US" sz="2800" dirty="0">
                <a:solidFill>
                  <a:schemeClr val="tx1">
                    <a:lumMod val="85000"/>
                    <a:lumOff val="15000"/>
                  </a:schemeClr>
                </a:solidFill>
              </a:rPr>
              <a:t>6 different czars</a:t>
            </a:r>
          </a:p>
        </p:txBody>
      </p:sp>
      <p:pic>
        <p:nvPicPr>
          <p:cNvPr id="4" name="Picture 6" descr="repin2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7481" y="1082861"/>
            <a:ext cx="5196345" cy="5094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535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171" name="Rectangle 2"/>
          <p:cNvSpPr>
            <a:spLocks noGrp="1" noChangeArrowheads="1"/>
          </p:cNvSpPr>
          <p:nvPr>
            <p:ph idx="1"/>
          </p:nvPr>
        </p:nvSpPr>
        <p:spPr>
          <a:xfrm>
            <a:off x="1" y="885524"/>
            <a:ext cx="7381562" cy="5861785"/>
          </a:xfrm>
        </p:spPr>
        <p:txBody>
          <a:bodyPr vert="horz" lIns="91440" tIns="45720" rIns="132080" bIns="45720" rtlCol="0">
            <a:noAutofit/>
          </a:bodyPr>
          <a:lstStyle/>
          <a:p>
            <a:pPr marL="365760" indent="-365760">
              <a:buFont typeface="Wingdings" panose="05000000000000000000" pitchFamily="2" charset="2"/>
              <a:buChar char="§"/>
              <a:defRPr/>
            </a:pPr>
            <a:r>
              <a:rPr lang="en-US" sz="2800" dirty="0" smtClean="0">
                <a:solidFill>
                  <a:schemeClr val="tx1">
                    <a:lumMod val="85000"/>
                    <a:lumOff val="15000"/>
                  </a:schemeClr>
                </a:solidFill>
              </a:rPr>
              <a:t>Mikhail </a:t>
            </a:r>
            <a:r>
              <a:rPr lang="en-US" sz="2800" dirty="0">
                <a:solidFill>
                  <a:schemeClr val="tx1">
                    <a:lumMod val="85000"/>
                    <a:lumOff val="15000"/>
                  </a:schemeClr>
                </a:solidFill>
              </a:rPr>
              <a:t>Romanov  (1</a:t>
            </a:r>
            <a:r>
              <a:rPr lang="en-US" sz="2800" baseline="30000" dirty="0">
                <a:solidFill>
                  <a:schemeClr val="tx1">
                    <a:lumMod val="85000"/>
                    <a:lumOff val="15000"/>
                  </a:schemeClr>
                </a:solidFill>
              </a:rPr>
              <a:t>st</a:t>
            </a:r>
            <a:r>
              <a:rPr lang="en-US" sz="2800" dirty="0">
                <a:solidFill>
                  <a:schemeClr val="tx1">
                    <a:lumMod val="85000"/>
                    <a:lumOff val="15000"/>
                  </a:schemeClr>
                </a:solidFill>
              </a:rPr>
              <a:t> Romanov) </a:t>
            </a:r>
            <a:r>
              <a:rPr lang="en-US" sz="2800" dirty="0" smtClean="0">
                <a:solidFill>
                  <a:schemeClr val="tx1">
                    <a:lumMod val="85000"/>
                    <a:lumOff val="15000"/>
                  </a:schemeClr>
                </a:solidFill>
              </a:rPr>
              <a:t>– chosen by the boyars - reestablished </a:t>
            </a:r>
            <a:r>
              <a:rPr lang="en-US" sz="2800" dirty="0">
                <a:solidFill>
                  <a:schemeClr val="tx1">
                    <a:lumMod val="85000"/>
                    <a:lumOff val="15000"/>
                  </a:schemeClr>
                </a:solidFill>
              </a:rPr>
              <a:t>internal order.</a:t>
            </a:r>
          </a:p>
          <a:p>
            <a:pPr marL="1030288" lvl="2" indent="-457200">
              <a:buFont typeface="Wingdings" panose="05000000000000000000" pitchFamily="2" charset="2"/>
              <a:buChar char="Ø"/>
              <a:defRPr/>
            </a:pPr>
            <a:r>
              <a:rPr lang="en-US" sz="2800" dirty="0">
                <a:solidFill>
                  <a:schemeClr val="tx1">
                    <a:lumMod val="85000"/>
                    <a:lumOff val="15000"/>
                  </a:schemeClr>
                </a:solidFill>
              </a:rPr>
              <a:t>Drove out invaders.</a:t>
            </a:r>
          </a:p>
          <a:p>
            <a:pPr marL="1030288" lvl="2" indent="-457200">
              <a:buFont typeface="Wingdings" panose="05000000000000000000" pitchFamily="2" charset="2"/>
              <a:buChar char="Ø"/>
              <a:defRPr/>
            </a:pPr>
            <a:r>
              <a:rPr lang="en-US" sz="2800" dirty="0">
                <a:solidFill>
                  <a:schemeClr val="tx1">
                    <a:lumMod val="85000"/>
                    <a:lumOff val="15000"/>
                  </a:schemeClr>
                </a:solidFill>
              </a:rPr>
              <a:t>Expanded borders up to Ottoman Empire</a:t>
            </a:r>
          </a:p>
          <a:p>
            <a:pPr marL="461963" lvl="1" indent="-457200">
              <a:buFont typeface="Wingdings" panose="05000000000000000000" pitchFamily="2" charset="2"/>
              <a:buChar char="§"/>
              <a:defRPr/>
            </a:pPr>
            <a:r>
              <a:rPr lang="en-US" sz="2800" dirty="0">
                <a:solidFill>
                  <a:schemeClr val="tx1">
                    <a:lumMod val="85000"/>
                    <a:lumOff val="15000"/>
                  </a:schemeClr>
                </a:solidFill>
              </a:rPr>
              <a:t>Alexis Romanov (2</a:t>
            </a:r>
            <a:r>
              <a:rPr lang="en-US" sz="2800" baseline="30000" dirty="0">
                <a:solidFill>
                  <a:schemeClr val="tx1">
                    <a:lumMod val="85000"/>
                    <a:lumOff val="15000"/>
                  </a:schemeClr>
                </a:solidFill>
              </a:rPr>
              <a:t>nd</a:t>
            </a:r>
            <a:r>
              <a:rPr lang="en-US" sz="2800" dirty="0">
                <a:solidFill>
                  <a:schemeClr val="tx1">
                    <a:lumMod val="85000"/>
                    <a:lumOff val="15000"/>
                  </a:schemeClr>
                </a:solidFill>
              </a:rPr>
              <a:t> Romanov)</a:t>
            </a:r>
          </a:p>
          <a:p>
            <a:pPr marL="1030288" lvl="2" indent="-457200">
              <a:buFont typeface="Wingdings" panose="05000000000000000000" pitchFamily="2" charset="2"/>
              <a:buChar char="Ø"/>
              <a:defRPr/>
            </a:pPr>
            <a:r>
              <a:rPr lang="en-US" sz="2800" dirty="0" smtClean="0">
                <a:solidFill>
                  <a:schemeClr val="tx1">
                    <a:lumMod val="85000"/>
                    <a:lumOff val="15000"/>
                  </a:schemeClr>
                </a:solidFill>
              </a:rPr>
              <a:t>Increased authority of the czar by abolishing the assemblies of nobles</a:t>
            </a:r>
          </a:p>
          <a:p>
            <a:pPr marL="1030288" lvl="2" indent="-457200">
              <a:buFont typeface="Wingdings" panose="05000000000000000000" pitchFamily="2" charset="2"/>
              <a:buChar char="Ø"/>
              <a:defRPr/>
            </a:pPr>
            <a:r>
              <a:rPr lang="en-US" sz="2800" dirty="0" smtClean="0">
                <a:solidFill>
                  <a:schemeClr val="tx1">
                    <a:lumMod val="85000"/>
                    <a:lumOff val="15000"/>
                  </a:schemeClr>
                </a:solidFill>
              </a:rPr>
              <a:t>Put </a:t>
            </a:r>
            <a:r>
              <a:rPr lang="en-US" sz="2800" dirty="0">
                <a:solidFill>
                  <a:schemeClr val="tx1">
                    <a:lumMod val="85000"/>
                    <a:lumOff val="15000"/>
                  </a:schemeClr>
                </a:solidFill>
              </a:rPr>
              <a:t>state in control of Russian Orthodox Church. </a:t>
            </a:r>
            <a:endParaRPr lang="en-US" sz="2800" dirty="0" smtClean="0">
              <a:solidFill>
                <a:schemeClr val="tx1">
                  <a:lumMod val="85000"/>
                  <a:lumOff val="15000"/>
                </a:schemeClr>
              </a:solidFill>
            </a:endParaRPr>
          </a:p>
          <a:p>
            <a:pPr marL="1030288" lvl="2" indent="-457200">
              <a:buFont typeface="Wingdings" panose="05000000000000000000" pitchFamily="2" charset="2"/>
              <a:buChar char="Ø"/>
              <a:defRPr/>
            </a:pPr>
            <a:r>
              <a:rPr lang="en-US" sz="2800" dirty="0" smtClean="0">
                <a:solidFill>
                  <a:schemeClr val="tx1">
                    <a:lumMod val="85000"/>
                    <a:lumOff val="15000"/>
                  </a:schemeClr>
                </a:solidFill>
              </a:rPr>
              <a:t>Cleansed church of rituals that developed during Mongol rule</a:t>
            </a:r>
          </a:p>
          <a:p>
            <a:pPr marL="1731328" lvl="3" indent="-457200">
              <a:buFont typeface="Wingdings" panose="05000000000000000000" pitchFamily="2" charset="2"/>
              <a:buChar char="Ø"/>
              <a:defRPr/>
            </a:pPr>
            <a:r>
              <a:rPr lang="en-US" sz="2600" dirty="0" smtClean="0">
                <a:solidFill>
                  <a:schemeClr val="tx1">
                    <a:lumMod val="85000"/>
                    <a:lumOff val="15000"/>
                  </a:schemeClr>
                </a:solidFill>
              </a:rPr>
              <a:t>Exiled those who resisted, the “old believers” to Siberia and Southern Russia</a:t>
            </a:r>
            <a:endParaRPr lang="en-US" sz="2600" dirty="0">
              <a:solidFill>
                <a:schemeClr val="tx1">
                  <a:lumMod val="85000"/>
                  <a:lumOff val="15000"/>
                </a:schemeClr>
              </a:solidFill>
            </a:endParaRPr>
          </a:p>
        </p:txBody>
      </p:sp>
      <p:sp>
        <p:nvSpPr>
          <p:cNvPr id="15363" name="Rectangle 1"/>
          <p:cNvSpPr>
            <a:spLocks noGrp="1" noChangeArrowheads="1"/>
          </p:cNvSpPr>
          <p:nvPr>
            <p:ph type="title"/>
          </p:nvPr>
        </p:nvSpPr>
        <p:spPr>
          <a:xfrm>
            <a:off x="2391075" y="327259"/>
            <a:ext cx="7543800" cy="914400"/>
          </a:xfrm>
        </p:spPr>
        <p:txBody>
          <a:bodyPr vert="horz" lIns="91440" tIns="45720" rIns="132080" bIns="45720" rtlCol="0" anchor="ctr">
            <a:normAutofit fontScale="90000"/>
          </a:bodyPr>
          <a:lstStyle/>
          <a:p>
            <a:pPr algn="ctr">
              <a:defRPr/>
            </a:pPr>
            <a:r>
              <a:rPr lang="en-US" altLang="en-US" dirty="0"/>
              <a:t>Romanov </a:t>
            </a:r>
            <a:r>
              <a:rPr lang="en-US" altLang="en-US" dirty="0" smtClean="0"/>
              <a:t>Dynasty</a:t>
            </a:r>
            <a:r>
              <a:rPr lang="en-US" altLang="en-US" dirty="0" smtClean="0">
                <a:solidFill>
                  <a:schemeClr val="tx1">
                    <a:lumMod val="85000"/>
                    <a:lumOff val="15000"/>
                  </a:schemeClr>
                </a:solidFill>
              </a:rPr>
              <a:t> </a:t>
            </a:r>
            <a:r>
              <a:rPr lang="en-US" dirty="0" smtClean="0">
                <a:solidFill>
                  <a:schemeClr val="tx1">
                    <a:lumMod val="85000"/>
                    <a:lumOff val="15000"/>
                  </a:schemeClr>
                </a:solidFill>
              </a:rPr>
              <a:t>1613-1917</a:t>
            </a:r>
            <a:r>
              <a:rPr lang="en-US" dirty="0">
                <a:solidFill>
                  <a:schemeClr val="tx1">
                    <a:lumMod val="85000"/>
                    <a:lumOff val="15000"/>
                  </a:schemeClr>
                </a:solidFill>
              </a:rPr>
              <a:t/>
            </a:r>
            <a:br>
              <a:rPr lang="en-US" dirty="0">
                <a:solidFill>
                  <a:schemeClr val="tx1">
                    <a:lumMod val="85000"/>
                    <a:lumOff val="15000"/>
                  </a:schemeClr>
                </a:solidFill>
              </a:rPr>
            </a:br>
            <a:endParaRPr lang="en-US" altLang="en-US" b="1" dirty="0"/>
          </a:p>
        </p:txBody>
      </p:sp>
      <p:pic>
        <p:nvPicPr>
          <p:cNvPr id="13316" name="Picture 5" descr="http://www.angelfire.com/pa/ImperialRussian/blog/057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563" y="1318661"/>
            <a:ext cx="4332381" cy="526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309671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932" y="0"/>
            <a:ext cx="10515600" cy="1325563"/>
          </a:xfrm>
        </p:spPr>
        <p:txBody>
          <a:bodyPr/>
          <a:lstStyle/>
          <a:p>
            <a:r>
              <a:rPr lang="en-US" altLang="en-US" b="1" dirty="0"/>
              <a:t>Peter the Great’s Westernization</a:t>
            </a:r>
            <a:endParaRPr lang="en-US" dirty="0">
              <a:latin typeface="+mn-lt"/>
            </a:endParaRPr>
          </a:p>
        </p:txBody>
      </p:sp>
      <p:sp>
        <p:nvSpPr>
          <p:cNvPr id="3" name="Content Placeholder 2"/>
          <p:cNvSpPr>
            <a:spLocks noGrp="1"/>
          </p:cNvSpPr>
          <p:nvPr>
            <p:ph idx="1"/>
          </p:nvPr>
        </p:nvSpPr>
        <p:spPr>
          <a:xfrm>
            <a:off x="96253" y="1116531"/>
            <a:ext cx="7555832" cy="5563402"/>
          </a:xfrm>
        </p:spPr>
        <p:txBody>
          <a:bodyPr>
            <a:normAutofit/>
          </a:bodyPr>
          <a:lstStyle/>
          <a:p>
            <a:pPr marL="274320" indent="-256032">
              <a:buFont typeface="Wingdings" panose="05000000000000000000" pitchFamily="2" charset="2"/>
              <a:buChar char="§"/>
              <a:defRPr/>
            </a:pPr>
            <a:r>
              <a:rPr lang="en-US" altLang="en-US" dirty="0" smtClean="0"/>
              <a:t>Opens Russia up to Western influence</a:t>
            </a:r>
          </a:p>
          <a:p>
            <a:pPr marL="274320" indent="-256032">
              <a:buFont typeface="Wingdings" panose="05000000000000000000" pitchFamily="2" charset="2"/>
              <a:buChar char="§"/>
              <a:defRPr/>
            </a:pPr>
            <a:r>
              <a:rPr lang="en-US" altLang="en-US" dirty="0" smtClean="0"/>
              <a:t>Improvements in political organization</a:t>
            </a:r>
          </a:p>
          <a:p>
            <a:pPr marL="983806" lvl="1" indent="-457200">
              <a:buFont typeface="Wingdings" panose="05000000000000000000" pitchFamily="2" charset="2"/>
              <a:buChar char="Ø"/>
              <a:defRPr/>
            </a:pPr>
            <a:r>
              <a:rPr lang="en-US" altLang="en-US" sz="2800" dirty="0" smtClean="0"/>
              <a:t>Specialization of Russian bureaucracy</a:t>
            </a:r>
          </a:p>
          <a:p>
            <a:pPr marL="983806" lvl="1" indent="-457200">
              <a:buFont typeface="Wingdings" panose="05000000000000000000" pitchFamily="2" charset="2"/>
              <a:buChar char="Ø"/>
              <a:defRPr/>
            </a:pPr>
            <a:r>
              <a:rPr lang="en-US" altLang="en-US" sz="2800" dirty="0" smtClean="0"/>
              <a:t>Revision of law codes</a:t>
            </a:r>
          </a:p>
          <a:p>
            <a:pPr marL="983806" lvl="1" indent="-457200">
              <a:buFont typeface="Wingdings" panose="05000000000000000000" pitchFamily="2" charset="2"/>
              <a:buChar char="Ø"/>
              <a:defRPr/>
            </a:pPr>
            <a:r>
              <a:rPr lang="en-US" altLang="en-US" sz="2800" dirty="0" smtClean="0"/>
              <a:t>Improved weaponry</a:t>
            </a:r>
          </a:p>
          <a:p>
            <a:pPr marL="983806" lvl="1" indent="-457200">
              <a:buFont typeface="Wingdings" panose="05000000000000000000" pitchFamily="2" charset="2"/>
              <a:buChar char="Ø"/>
              <a:defRPr/>
            </a:pPr>
            <a:r>
              <a:rPr lang="en-US" altLang="en-US" sz="2800" dirty="0" smtClean="0"/>
              <a:t>Revised tax system </a:t>
            </a:r>
          </a:p>
          <a:p>
            <a:pPr marL="983806" lvl="1" indent="-457200">
              <a:buFont typeface="Wingdings" panose="05000000000000000000" pitchFamily="2" charset="2"/>
              <a:buChar char="Ø"/>
              <a:defRPr/>
            </a:pPr>
            <a:r>
              <a:rPr lang="en-US" altLang="en-US" sz="2800" dirty="0" smtClean="0"/>
              <a:t>Bureaucracy and the military reorganized on western principles</a:t>
            </a:r>
          </a:p>
          <a:p>
            <a:pPr marL="983806" lvl="1" indent="-457200">
              <a:buFont typeface="Wingdings" panose="05000000000000000000" pitchFamily="2" charset="2"/>
              <a:buChar char="Ø"/>
              <a:defRPr/>
            </a:pPr>
            <a:r>
              <a:rPr lang="en-US" altLang="en-US" sz="2800" dirty="0" smtClean="0"/>
              <a:t>First Russian navy created</a:t>
            </a:r>
          </a:p>
          <a:p>
            <a:pPr marL="983806" lvl="1" indent="-457200">
              <a:buFont typeface="Wingdings" panose="05000000000000000000" pitchFamily="2" charset="2"/>
              <a:buChar char="Ø"/>
              <a:defRPr/>
            </a:pPr>
            <a:r>
              <a:rPr lang="en-US" altLang="en-US" sz="2800" dirty="0" smtClean="0"/>
              <a:t>Reinforced authoritarian rule – rejected parliamentary system he saw in Europe</a:t>
            </a:r>
          </a:p>
        </p:txBody>
      </p:sp>
      <p:pic>
        <p:nvPicPr>
          <p:cNvPr id="5" name="Picture 5" descr="image?id=82594&amp;rendTypeId=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8765" y="827771"/>
            <a:ext cx="4446818" cy="5652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490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Peter the Great’s Westernization</a:t>
            </a:r>
            <a:endParaRPr lang="en-US" dirty="0"/>
          </a:p>
        </p:txBody>
      </p:sp>
      <p:sp>
        <p:nvSpPr>
          <p:cNvPr id="3" name="Content Placeholder 2"/>
          <p:cNvSpPr>
            <a:spLocks noGrp="1"/>
          </p:cNvSpPr>
          <p:nvPr>
            <p:ph idx="1"/>
          </p:nvPr>
        </p:nvSpPr>
        <p:spPr/>
        <p:txBody>
          <a:bodyPr/>
          <a:lstStyle/>
          <a:p>
            <a:pPr marL="274320" indent="-256032">
              <a:buFont typeface="Wingdings" panose="05000000000000000000" pitchFamily="2" charset="2"/>
              <a:buChar char="§"/>
              <a:defRPr/>
            </a:pPr>
            <a:r>
              <a:rPr lang="en-US" altLang="en-US" dirty="0"/>
              <a:t>Economic developments (inherited a Russia that was largely agricultural)</a:t>
            </a:r>
          </a:p>
          <a:p>
            <a:pPr marL="983806" lvl="1" indent="-457200">
              <a:buFont typeface="Wingdings" panose="05000000000000000000" pitchFamily="2" charset="2"/>
              <a:buChar char="Ø"/>
              <a:defRPr/>
            </a:pPr>
            <a:r>
              <a:rPr lang="en-US" altLang="en-US" sz="2800" dirty="0"/>
              <a:t>Built up mining industries so Russia will not need to import metal for weapons</a:t>
            </a:r>
          </a:p>
          <a:p>
            <a:pPr marL="1179068" lvl="2" indent="-285750">
              <a:buFont typeface="Wingdings" panose="05000000000000000000" pitchFamily="2" charset="2"/>
              <a:buChar char="§"/>
              <a:defRPr/>
            </a:pPr>
            <a:r>
              <a:rPr lang="en-US" altLang="en-US" sz="2800" dirty="0"/>
              <a:t>Used Western technology knowledge</a:t>
            </a:r>
          </a:p>
          <a:p>
            <a:pPr marL="983806" lvl="1" indent="-457200">
              <a:buFont typeface="Wingdings" panose="05000000000000000000" pitchFamily="2" charset="2"/>
              <a:buChar char="Ø"/>
              <a:defRPr/>
            </a:pPr>
            <a:r>
              <a:rPr lang="en-US" altLang="en-US" sz="2800" dirty="0"/>
              <a:t>Landlords rewarded for using a serf system in manufacturing </a:t>
            </a:r>
          </a:p>
          <a:p>
            <a:endParaRPr lang="en-US" dirty="0"/>
          </a:p>
        </p:txBody>
      </p:sp>
    </p:spTree>
    <p:extLst>
      <p:ext uri="{BB962C8B-B14F-4D97-AF65-F5344CB8AC3E}">
        <p14:creationId xmlns:p14="http://schemas.microsoft.com/office/powerpoint/2010/main" val="1243175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67590" y="0"/>
            <a:ext cx="10515600" cy="1325563"/>
          </a:xfrm>
        </p:spPr>
        <p:txBody>
          <a:bodyPr/>
          <a:lstStyle/>
          <a:p>
            <a:r>
              <a:rPr lang="en-US" altLang="en-US" b="1" dirty="0" smtClean="0"/>
              <a:t>Peter the Great’s Westernization</a:t>
            </a:r>
            <a:endParaRPr lang="en-US" dirty="0"/>
          </a:p>
        </p:txBody>
      </p:sp>
      <p:sp>
        <p:nvSpPr>
          <p:cNvPr id="3" name="Content Placeholder 2"/>
          <p:cNvSpPr>
            <a:spLocks noGrp="1"/>
          </p:cNvSpPr>
          <p:nvPr>
            <p:ph idx="1"/>
          </p:nvPr>
        </p:nvSpPr>
        <p:spPr>
          <a:xfrm>
            <a:off x="134754" y="1212783"/>
            <a:ext cx="7718609" cy="5645217"/>
          </a:xfrm>
        </p:spPr>
        <p:txBody>
          <a:bodyPr>
            <a:normAutofit lnSpcReduction="10000"/>
          </a:bodyPr>
          <a:lstStyle/>
          <a:p>
            <a:pPr marL="274320" indent="-256032">
              <a:buFont typeface="Wingdings" panose="05000000000000000000" pitchFamily="2" charset="2"/>
              <a:buChar char="§"/>
              <a:defRPr/>
            </a:pPr>
            <a:r>
              <a:rPr lang="en-US" altLang="en-US" dirty="0"/>
              <a:t>Cultural change from his trips to Western Europe</a:t>
            </a:r>
          </a:p>
          <a:p>
            <a:pPr marL="869506" lvl="1" indent="-342900">
              <a:buFont typeface="Wingdings" panose="05000000000000000000" pitchFamily="2" charset="2"/>
              <a:buChar char="§"/>
              <a:defRPr/>
            </a:pPr>
            <a:r>
              <a:rPr lang="en-US" altLang="en-US" sz="2800" dirty="0"/>
              <a:t>Brought Western science, technology, ballet, gender attitudes</a:t>
            </a:r>
          </a:p>
          <a:p>
            <a:pPr marL="869506" lvl="1" indent="-342900">
              <a:buFont typeface="Wingdings" panose="05000000000000000000" pitchFamily="2" charset="2"/>
              <a:buChar char="§"/>
              <a:defRPr/>
            </a:pPr>
            <a:r>
              <a:rPr lang="en-US" altLang="en-US" sz="2800" dirty="0" smtClean="0"/>
              <a:t>Nobles had to shave beards and dress in western style clothes</a:t>
            </a:r>
            <a:endParaRPr lang="en-US" altLang="en-US" sz="2800" dirty="0"/>
          </a:p>
          <a:p>
            <a:pPr marL="869506" lvl="1" indent="-342900">
              <a:buFont typeface="Wingdings" panose="05000000000000000000" pitchFamily="2" charset="2"/>
              <a:buChar char="§"/>
              <a:defRPr/>
            </a:pPr>
            <a:r>
              <a:rPr lang="en-US" altLang="en-US" sz="2800" dirty="0"/>
              <a:t>Limited to the elite; no wide-spread cultural </a:t>
            </a:r>
            <a:r>
              <a:rPr lang="en-US" altLang="en-US" sz="2800" dirty="0" smtClean="0"/>
              <a:t>change</a:t>
            </a:r>
          </a:p>
          <a:p>
            <a:pPr marL="869506" lvl="1" indent="-342900">
              <a:buFont typeface="Wingdings" panose="05000000000000000000" pitchFamily="2" charset="2"/>
              <a:buChar char="§"/>
              <a:defRPr/>
            </a:pPr>
            <a:r>
              <a:rPr lang="en-US" altLang="en-US" sz="2800" dirty="0" smtClean="0"/>
              <a:t>Promoted education in mathematics and technical subjects</a:t>
            </a:r>
          </a:p>
          <a:p>
            <a:pPr marL="869506" lvl="1" indent="-342900">
              <a:buFont typeface="Wingdings" panose="05000000000000000000" pitchFamily="2" charset="2"/>
              <a:buChar char="§"/>
              <a:defRPr/>
            </a:pPr>
            <a:r>
              <a:rPr lang="en-US" altLang="en-US" sz="2800" dirty="0" smtClean="0"/>
              <a:t>Position of upper class women improved</a:t>
            </a:r>
          </a:p>
          <a:p>
            <a:pPr marL="346075" lvl="1" indent="-342900">
              <a:buFont typeface="Wingdings" panose="05000000000000000000" pitchFamily="2" charset="2"/>
              <a:buChar char="§"/>
              <a:defRPr/>
            </a:pPr>
            <a:r>
              <a:rPr lang="en-US" altLang="en-US" sz="2800" dirty="0" smtClean="0"/>
              <a:t>Expanded territory - </a:t>
            </a:r>
            <a:r>
              <a:rPr lang="en-US" altLang="en-US" sz="2800" dirty="0"/>
              <a:t>Largest state in the world from Baltic to Pacific </a:t>
            </a:r>
            <a:r>
              <a:rPr lang="en-US" altLang="en-US" sz="2800" dirty="0" smtClean="0"/>
              <a:t>Ocean</a:t>
            </a:r>
          </a:p>
          <a:p>
            <a:pPr marL="346075" lvl="1" indent="-342900">
              <a:buFont typeface="Wingdings" panose="05000000000000000000" pitchFamily="2" charset="2"/>
              <a:buChar char="§"/>
              <a:defRPr/>
            </a:pPr>
            <a:r>
              <a:rPr lang="en-US" altLang="en-US" sz="2800" dirty="0" smtClean="0"/>
              <a:t>New capital – St. Petersburg “Window to </a:t>
            </a:r>
            <a:r>
              <a:rPr lang="en-US" altLang="en-US" sz="2800" smtClean="0"/>
              <a:t>the West”</a:t>
            </a:r>
            <a:endParaRPr lang="en-US" altLang="en-US" sz="2800" dirty="0"/>
          </a:p>
        </p:txBody>
      </p:sp>
      <p:pic>
        <p:nvPicPr>
          <p:cNvPr id="5" name="Picture 5" descr="barb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3363" y="1027906"/>
            <a:ext cx="4338637" cy="5294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458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7411" name="Rectangle 2"/>
          <p:cNvSpPr>
            <a:spLocks/>
          </p:cNvSpPr>
          <p:nvPr/>
        </p:nvSpPr>
        <p:spPr bwMode="auto">
          <a:xfrm>
            <a:off x="2670176" y="82551"/>
            <a:ext cx="625645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40639" bIns="0">
            <a:spAutoFit/>
          </a:bodyPr>
          <a:lstStyle/>
          <a:p>
            <a:pPr marL="39688">
              <a:defRPr/>
            </a:pPr>
            <a:r>
              <a:rPr lang="en-US" sz="4000" b="1" dirty="0">
                <a:cs typeface="Arial" charset="0"/>
                <a:sym typeface="Arial" charset="0"/>
              </a:rPr>
              <a:t>Russia Under Peter the Great</a:t>
            </a:r>
          </a:p>
        </p:txBody>
      </p:sp>
      <p:sp>
        <p:nvSpPr>
          <p:cNvPr id="2" name="TextBox 1"/>
          <p:cNvSpPr txBox="1"/>
          <p:nvPr/>
        </p:nvSpPr>
        <p:spPr>
          <a:xfrm>
            <a:off x="89164" y="6172883"/>
            <a:ext cx="12054948" cy="646331"/>
          </a:xfrm>
          <a:prstGeom prst="rect">
            <a:avLst/>
          </a:prstGeom>
          <a:noFill/>
        </p:spPr>
        <p:txBody>
          <a:bodyPr wrap="square">
            <a:spAutoFit/>
          </a:bodyPr>
          <a:lstStyle/>
          <a:p>
            <a:pPr algn="ctr">
              <a:defRPr/>
            </a:pPr>
            <a:r>
              <a:rPr lang="en-US" dirty="0">
                <a:sym typeface="Arial" charset="0"/>
              </a:rPr>
              <a:t>From 1696 to 1725, Peter the Great allowed his country only one year of peace.  For the rest of this reign he pursued war.  By the end, he had established territory on the southern shores of the Baltic Sea, where he founded the new city of St. Petersburg.</a:t>
            </a:r>
          </a:p>
        </p:txBody>
      </p:sp>
      <p:pic>
        <p:nvPicPr>
          <p:cNvPr id="1638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8051" y="644524"/>
            <a:ext cx="8758989" cy="5578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07805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6357"/>
            <a:ext cx="10515600" cy="1325563"/>
          </a:xfrm>
        </p:spPr>
        <p:txBody>
          <a:bodyPr/>
          <a:lstStyle/>
          <a:p>
            <a:r>
              <a:rPr lang="en-US" dirty="0" smtClean="0"/>
              <a:t>Russian Geography</a:t>
            </a:r>
            <a:endParaRPr lang="en-US" dirty="0"/>
          </a:p>
        </p:txBody>
      </p:sp>
      <p:sp>
        <p:nvSpPr>
          <p:cNvPr id="3" name="Content Placeholder 2"/>
          <p:cNvSpPr>
            <a:spLocks noGrp="1"/>
          </p:cNvSpPr>
          <p:nvPr>
            <p:ph idx="1"/>
          </p:nvPr>
        </p:nvSpPr>
        <p:spPr>
          <a:xfrm>
            <a:off x="838200" y="1391920"/>
            <a:ext cx="10515600" cy="4785043"/>
          </a:xfrm>
        </p:spPr>
        <p:txBody>
          <a:bodyPr/>
          <a:lstStyle/>
          <a:p>
            <a:r>
              <a:rPr lang="en-US" dirty="0" smtClean="0"/>
              <a:t>Primary characteristic – NEVER FORGET… </a:t>
            </a:r>
            <a:r>
              <a:rPr lang="en-US" dirty="0" smtClean="0">
                <a:solidFill>
                  <a:srgbClr val="FF0000"/>
                </a:solidFill>
              </a:rPr>
              <a:t>NO WARM WATER PORTS!</a:t>
            </a:r>
            <a:endParaRPr lang="en-US" dirty="0"/>
          </a:p>
        </p:txBody>
      </p:sp>
      <p:pic>
        <p:nvPicPr>
          <p:cNvPr id="5" name="Picture 3" descr="map-Russia-topography"/>
          <p:cNvPicPr>
            <a:picLocks noChangeAspect="1" noChangeArrowheads="1"/>
          </p:cNvPicPr>
          <p:nvPr/>
        </p:nvPicPr>
        <p:blipFill>
          <a:blip r:embed="rId2">
            <a:lum contrast="6000"/>
            <a:extLst>
              <a:ext uri="{28A0092B-C50C-407E-A947-70E740481C1C}">
                <a14:useLocalDpi xmlns:a14="http://schemas.microsoft.com/office/drawing/2010/main" val="0"/>
              </a:ext>
            </a:extLst>
          </a:blip>
          <a:srcRect l="4468" t="9993" r="999" b="10001"/>
          <a:stretch>
            <a:fillRect/>
          </a:stretch>
        </p:blipFill>
        <p:spPr bwMode="auto">
          <a:xfrm>
            <a:off x="2194560" y="1917099"/>
            <a:ext cx="7782560" cy="4940902"/>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5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342900" y="1295400"/>
            <a:ext cx="7124700" cy="5410200"/>
          </a:xfrm>
        </p:spPr>
        <p:txBody>
          <a:bodyPr vert="horz" lIns="91440" tIns="45720" rIns="132080" bIns="45720" rtlCol="0">
            <a:noAutofit/>
          </a:bodyPr>
          <a:lstStyle/>
          <a:p>
            <a:pPr marL="274320" indent="-256032">
              <a:buFont typeface="Wingdings" panose="05000000000000000000" pitchFamily="2" charset="2"/>
              <a:buChar char="§"/>
              <a:defRPr/>
            </a:pPr>
            <a:r>
              <a:rPr lang="en-US" altLang="en-US" dirty="0"/>
              <a:t>Peter the Great died in 1724</a:t>
            </a:r>
          </a:p>
          <a:p>
            <a:pPr marL="869506" lvl="1" indent="-342900">
              <a:buFont typeface="Wingdings" panose="05000000000000000000" pitchFamily="2" charset="2"/>
              <a:buChar char="§"/>
              <a:defRPr/>
            </a:pPr>
            <a:r>
              <a:rPr lang="en-US" altLang="en-US" sz="2800" dirty="0"/>
              <a:t>Several decades of weak rule</a:t>
            </a:r>
          </a:p>
          <a:p>
            <a:pPr marL="274320" indent="-256032">
              <a:buFont typeface="Wingdings" panose="05000000000000000000" pitchFamily="2" charset="2"/>
              <a:buChar char="§"/>
              <a:defRPr/>
            </a:pPr>
            <a:r>
              <a:rPr lang="en-US" altLang="en-US" dirty="0"/>
              <a:t>Peter III took the throne in 1761; he was assassinated and his wife Catherine II rules</a:t>
            </a:r>
          </a:p>
          <a:p>
            <a:pPr marL="274320" indent="-256032">
              <a:buFont typeface="Wingdings" panose="05000000000000000000" pitchFamily="2" charset="2"/>
              <a:buChar char="§"/>
              <a:defRPr/>
            </a:pPr>
            <a:r>
              <a:rPr lang="en-US" altLang="en-US" dirty="0"/>
              <a:t>Catherine II (Catherine the Great) (reigned 1762-1796)</a:t>
            </a:r>
          </a:p>
          <a:p>
            <a:pPr marL="869506" lvl="1" indent="-342900">
              <a:buFont typeface="Wingdings" panose="05000000000000000000" pitchFamily="2" charset="2"/>
              <a:buChar char="§"/>
              <a:defRPr/>
            </a:pPr>
            <a:r>
              <a:rPr lang="en-US" altLang="en-US" sz="2800" dirty="0"/>
              <a:t>Defender of monarchical powers; strict interpretation of absolute monarchy</a:t>
            </a:r>
          </a:p>
          <a:p>
            <a:pPr marL="869506" lvl="1" indent="-342900">
              <a:buFont typeface="Wingdings" panose="05000000000000000000" pitchFamily="2" charset="2"/>
              <a:buChar char="§"/>
              <a:defRPr/>
            </a:pPr>
            <a:r>
              <a:rPr lang="en-US" altLang="en-US" sz="2800" dirty="0"/>
              <a:t>Continues expansionist trends and westernization of Peter the Great</a:t>
            </a:r>
          </a:p>
          <a:p>
            <a:pPr marL="869506" lvl="1" indent="-342900">
              <a:buFont typeface="Wingdings" panose="05000000000000000000" pitchFamily="2" charset="2"/>
              <a:buChar char="§"/>
              <a:defRPr/>
            </a:pPr>
            <a:r>
              <a:rPr lang="en-US" altLang="en-US" sz="2800" dirty="0"/>
              <a:t>Interested in </a:t>
            </a:r>
            <a:r>
              <a:rPr lang="en-US" altLang="en-US" sz="2800" dirty="0" smtClean="0"/>
              <a:t>Enlightenment – up until the French Revolution</a:t>
            </a:r>
            <a:endParaRPr lang="en-US" altLang="en-US" sz="2800" dirty="0"/>
          </a:p>
        </p:txBody>
      </p:sp>
      <p:sp>
        <p:nvSpPr>
          <p:cNvPr id="19459" name="Rectangle 1"/>
          <p:cNvSpPr>
            <a:spLocks noGrp="1" noChangeArrowheads="1"/>
          </p:cNvSpPr>
          <p:nvPr>
            <p:ph type="title"/>
          </p:nvPr>
        </p:nvSpPr>
        <p:spPr>
          <a:xfrm>
            <a:off x="1524000" y="152400"/>
            <a:ext cx="9144000" cy="1054100"/>
          </a:xfrm>
        </p:spPr>
        <p:txBody>
          <a:bodyPr vert="horz" lIns="91440" tIns="45720" rIns="132080" bIns="45720" rtlCol="0" anchor="ctr">
            <a:normAutofit/>
          </a:bodyPr>
          <a:lstStyle/>
          <a:p>
            <a:pPr algn="ctr">
              <a:defRPr/>
            </a:pPr>
            <a:r>
              <a:rPr lang="en-US" altLang="en-US" b="1" dirty="0"/>
              <a:t>Catherine the Great</a:t>
            </a:r>
          </a:p>
        </p:txBody>
      </p:sp>
      <p:pic>
        <p:nvPicPr>
          <p:cNvPr id="18436" name="Picture 5" descr="http://25.media.tumblr.com/tumblr_m3ecnvAMWJ1qfrw84o1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9550" y="1495425"/>
            <a:ext cx="3733800" cy="467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2493299"/>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428625" y="1143001"/>
            <a:ext cx="6581775" cy="5362575"/>
          </a:xfrm>
        </p:spPr>
        <p:txBody>
          <a:bodyPr vert="horz" lIns="91440" tIns="45720" rIns="132080" bIns="45720" rtlCol="0">
            <a:normAutofit lnSpcReduction="10000"/>
          </a:bodyPr>
          <a:lstStyle/>
          <a:p>
            <a:pPr marL="458343" indent="-342900">
              <a:buFont typeface="Wingdings" panose="05000000000000000000" pitchFamily="2" charset="2"/>
              <a:buChar char="§"/>
              <a:defRPr/>
            </a:pPr>
            <a:r>
              <a:rPr lang="en-US" altLang="en-US" dirty="0"/>
              <a:t>Supported </a:t>
            </a:r>
            <a:r>
              <a:rPr lang="en-US" altLang="en-US" i="1" dirty="0"/>
              <a:t>boyars</a:t>
            </a:r>
            <a:r>
              <a:rPr lang="en-US" altLang="en-US" dirty="0"/>
              <a:t>: gave them new powers over serfs and their </a:t>
            </a:r>
            <a:r>
              <a:rPr lang="en-US" altLang="en-US" dirty="0" smtClean="0"/>
              <a:t>estates in exchange for their services in the bureaucracy and the military</a:t>
            </a:r>
            <a:endParaRPr lang="en-US" altLang="en-US" dirty="0"/>
          </a:p>
          <a:p>
            <a:pPr marL="458343" indent="-342900">
              <a:buFont typeface="Wingdings" panose="05000000000000000000" pitchFamily="2" charset="2"/>
              <a:buChar char="§"/>
              <a:defRPr/>
            </a:pPr>
            <a:r>
              <a:rPr lang="en-US" altLang="en-US" dirty="0" err="1"/>
              <a:t>Pugachev</a:t>
            </a:r>
            <a:r>
              <a:rPr lang="en-US" altLang="en-US" dirty="0"/>
              <a:t> Rebellion (1773-1775)</a:t>
            </a:r>
          </a:p>
          <a:p>
            <a:pPr marL="869506" lvl="1" indent="-342900">
              <a:buFont typeface="Wingdings" panose="05000000000000000000" pitchFamily="2" charset="2"/>
              <a:buChar char="§"/>
              <a:defRPr/>
            </a:pPr>
            <a:r>
              <a:rPr lang="en-US" altLang="en-US" sz="2800" dirty="0" smtClean="0"/>
              <a:t>Used it as an excuse to gain greater </a:t>
            </a:r>
            <a:r>
              <a:rPr lang="en-US" altLang="en-US" sz="2800" dirty="0"/>
              <a:t>military and judicial powers</a:t>
            </a:r>
          </a:p>
          <a:p>
            <a:pPr marL="458343" lvl="1" indent="-342900">
              <a:spcBef>
                <a:spcPts val="1000"/>
              </a:spcBef>
              <a:buFont typeface="Wingdings" panose="05000000000000000000" pitchFamily="2" charset="2"/>
              <a:buChar char="§"/>
              <a:defRPr/>
            </a:pPr>
            <a:r>
              <a:rPr lang="en-US" altLang="en-US" sz="2800"/>
              <a:t>Selective </a:t>
            </a:r>
            <a:r>
              <a:rPr lang="en-US" altLang="en-US" sz="2800" smtClean="0"/>
              <a:t>Westernization</a:t>
            </a:r>
            <a:endParaRPr lang="en-US" altLang="en-US" dirty="0"/>
          </a:p>
          <a:p>
            <a:pPr marL="458343" indent="-342900">
              <a:buFont typeface="Wingdings" panose="05000000000000000000" pitchFamily="2" charset="2"/>
              <a:buChar char="§"/>
              <a:defRPr/>
            </a:pPr>
            <a:r>
              <a:rPr lang="en-US" altLang="en-US" dirty="0" smtClean="0"/>
              <a:t>Patronized </a:t>
            </a:r>
            <a:r>
              <a:rPr lang="en-US" altLang="en-US" dirty="0"/>
              <a:t>Western-style art and architecture</a:t>
            </a:r>
          </a:p>
          <a:p>
            <a:pPr marL="458343" indent="-342900">
              <a:buFont typeface="Wingdings" panose="05000000000000000000" pitchFamily="2" charset="2"/>
              <a:buChar char="§"/>
              <a:defRPr/>
            </a:pPr>
            <a:r>
              <a:rPr lang="en-US" altLang="en-US" dirty="0"/>
              <a:t>By 1798, Russia had the largest land empire in the world and is one of the great powers of Europe.</a:t>
            </a:r>
          </a:p>
        </p:txBody>
      </p:sp>
      <p:sp>
        <p:nvSpPr>
          <p:cNvPr id="20483" name="Rectangle 1"/>
          <p:cNvSpPr>
            <a:spLocks noGrp="1" noChangeArrowheads="1"/>
          </p:cNvSpPr>
          <p:nvPr>
            <p:ph type="title"/>
          </p:nvPr>
        </p:nvSpPr>
        <p:spPr>
          <a:xfrm>
            <a:off x="2438400" y="228600"/>
            <a:ext cx="7543800" cy="914400"/>
          </a:xfrm>
        </p:spPr>
        <p:txBody>
          <a:bodyPr vert="horz" lIns="91440" tIns="45720" rIns="132080" bIns="45720" rtlCol="0" anchor="ctr">
            <a:normAutofit/>
          </a:bodyPr>
          <a:lstStyle/>
          <a:p>
            <a:pPr algn="ctr">
              <a:defRPr/>
            </a:pPr>
            <a:r>
              <a:rPr lang="en-US" altLang="en-US" b="1" dirty="0"/>
              <a:t>Catherine the Great</a:t>
            </a:r>
            <a:endParaRPr lang="en-US" altLang="en-US" dirty="0"/>
          </a:p>
        </p:txBody>
      </p:sp>
      <p:pic>
        <p:nvPicPr>
          <p:cNvPr id="19460" name="Picture 6" descr="File:Rokotov Portrait Catherine I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143000"/>
            <a:ext cx="4819651" cy="5467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9101948"/>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Compare Iberian expansion and Russian expansion</a:t>
            </a:r>
          </a:p>
          <a:p>
            <a:pPr marL="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51483450"/>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a:t>Differences:</a:t>
            </a:r>
          </a:p>
          <a:p>
            <a:pPr lvl="1">
              <a:defRPr/>
            </a:pPr>
            <a:r>
              <a:rPr lang="en-US" dirty="0"/>
              <a:t>Iberian maritime expansion, Russian over land expansion</a:t>
            </a:r>
          </a:p>
          <a:p>
            <a:pPr lvl="1">
              <a:defRPr/>
            </a:pPr>
            <a:r>
              <a:rPr lang="en-US" dirty="0"/>
              <a:t>Cultural impact of the West: Russian rulers decided which elements of western culture they wanted to adapt, in Latin America it was simply imposed.</a:t>
            </a:r>
          </a:p>
          <a:p>
            <a:pPr>
              <a:defRPr/>
            </a:pPr>
            <a:r>
              <a:rPr lang="en-US" dirty="0"/>
              <a:t>Similarities:</a:t>
            </a:r>
          </a:p>
          <a:p>
            <a:pPr lvl="1">
              <a:defRPr/>
            </a:pPr>
            <a:r>
              <a:rPr lang="en-US" dirty="0"/>
              <a:t>Development of systems of coerced labor</a:t>
            </a:r>
          </a:p>
          <a:p>
            <a:pPr lvl="1">
              <a:defRPr/>
            </a:pPr>
            <a:r>
              <a:rPr lang="en-US" dirty="0"/>
              <a:t>Adapted western culture</a:t>
            </a:r>
          </a:p>
          <a:p>
            <a:pPr marL="0" indent="0">
              <a:buNone/>
            </a:pPr>
            <a:endParaRPr lang="en-US" dirty="0"/>
          </a:p>
        </p:txBody>
      </p:sp>
      <p:sp>
        <p:nvSpPr>
          <p:cNvPr id="3" name="Title 2"/>
          <p:cNvSpPr>
            <a:spLocks noGrp="1"/>
          </p:cNvSpPr>
          <p:nvPr>
            <p:ph type="title"/>
          </p:nvPr>
        </p:nvSpPr>
        <p:spPr/>
        <p:txBody>
          <a:bodyPr>
            <a:normAutofit/>
          </a:bodyPr>
          <a:lstStyle/>
          <a:p>
            <a:r>
              <a:rPr lang="en-US" dirty="0"/>
              <a:t>Compare Iberian expansion and Russian </a:t>
            </a:r>
            <a:r>
              <a:rPr lang="en-US" dirty="0" smtClean="0"/>
              <a:t>expansion</a:t>
            </a:r>
            <a:endParaRPr lang="en-US" dirty="0"/>
          </a:p>
        </p:txBody>
      </p:sp>
    </p:spTree>
    <p:extLst>
      <p:ext uri="{BB962C8B-B14F-4D97-AF65-F5344CB8AC3E}">
        <p14:creationId xmlns:p14="http://schemas.microsoft.com/office/powerpoint/2010/main" val="165141393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a:t>History of Russia (PARTS 1-5) - Rurik to Revolution</a:t>
            </a:r>
            <a:endParaRPr lang="en-US" smtClean="0">
              <a:hlinkClick r:id="rId2"/>
            </a:endParaRPr>
          </a:p>
          <a:p>
            <a:pPr marL="0" indent="0">
              <a:buNone/>
            </a:pPr>
            <a:r>
              <a:rPr lang="en-US" dirty="0" smtClean="0">
                <a:hlinkClick r:id="rId2"/>
              </a:rPr>
              <a:t>https</a:t>
            </a:r>
            <a:r>
              <a:rPr lang="en-US" dirty="0">
                <a:hlinkClick r:id="rId2"/>
              </a:rPr>
              <a:t>://</a:t>
            </a:r>
            <a:r>
              <a:rPr lang="en-US" dirty="0" smtClean="0">
                <a:hlinkClick r:id="rId2"/>
              </a:rPr>
              <a:t>www.youtube.com/watch?v=w0Wmc8C0Eq0</a:t>
            </a:r>
            <a:endParaRPr lang="en-US" dirty="0" smtClean="0"/>
          </a:p>
          <a:p>
            <a:pPr marL="0" indent="0">
              <a:buNone/>
            </a:pPr>
            <a:endParaRPr lang="en-US" dirty="0"/>
          </a:p>
        </p:txBody>
      </p:sp>
    </p:spTree>
    <p:extLst>
      <p:ext uri="{BB962C8B-B14F-4D97-AF65-F5344CB8AC3E}">
        <p14:creationId xmlns:p14="http://schemas.microsoft.com/office/powerpoint/2010/main" val="554762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0520" y="344805"/>
            <a:ext cx="10515600" cy="1325563"/>
          </a:xfrm>
        </p:spPr>
        <p:txBody>
          <a:bodyPr/>
          <a:lstStyle/>
          <a:p>
            <a:r>
              <a:rPr lang="en-US" dirty="0" smtClean="0"/>
              <a:t>Early Russian history (Review)</a:t>
            </a:r>
            <a:endParaRPr lang="en-US" dirty="0"/>
          </a:p>
        </p:txBody>
      </p:sp>
      <p:sp>
        <p:nvSpPr>
          <p:cNvPr id="3" name="Content Placeholder 2"/>
          <p:cNvSpPr>
            <a:spLocks noGrp="1"/>
          </p:cNvSpPr>
          <p:nvPr>
            <p:ph idx="1"/>
          </p:nvPr>
        </p:nvSpPr>
        <p:spPr>
          <a:xfrm>
            <a:off x="838200" y="1825625"/>
            <a:ext cx="6507480" cy="4351338"/>
          </a:xfrm>
        </p:spPr>
        <p:txBody>
          <a:bodyPr/>
          <a:lstStyle/>
          <a:p>
            <a:pPr>
              <a:buFont typeface="Wingdings" panose="05000000000000000000" pitchFamily="2" charset="2"/>
              <a:buChar char="§"/>
            </a:pPr>
            <a:r>
              <a:rPr lang="en-US" altLang="en-US" dirty="0" smtClean="0"/>
              <a:t>Mix of Slavic tribes and Vikings</a:t>
            </a:r>
          </a:p>
          <a:p>
            <a:pPr>
              <a:buFont typeface="Wingdings" panose="05000000000000000000" pitchFamily="2" charset="2"/>
              <a:buChar char="§"/>
            </a:pPr>
            <a:r>
              <a:rPr lang="en-US" dirty="0" smtClean="0"/>
              <a:t>Kiev the first major city (today in Ukraine)</a:t>
            </a:r>
          </a:p>
          <a:p>
            <a:pPr>
              <a:buFont typeface="Wingdings" panose="05000000000000000000" pitchFamily="2" charset="2"/>
              <a:buChar char="§"/>
            </a:pPr>
            <a:r>
              <a:rPr lang="en-US" dirty="0" smtClean="0"/>
              <a:t>First Slavic state called </a:t>
            </a:r>
            <a:r>
              <a:rPr lang="en-US" dirty="0" err="1" smtClean="0"/>
              <a:t>Kievan</a:t>
            </a:r>
            <a:r>
              <a:rPr lang="en-US" dirty="0" smtClean="0"/>
              <a:t> </a:t>
            </a:r>
            <a:r>
              <a:rPr lang="en-US" dirty="0" err="1" smtClean="0"/>
              <a:t>Rus</a:t>
            </a:r>
            <a:endParaRPr lang="en-US" dirty="0" smtClean="0"/>
          </a:p>
          <a:p>
            <a:pPr>
              <a:buFont typeface="Wingdings" panose="05000000000000000000" pitchFamily="2" charset="2"/>
              <a:buChar char="§"/>
            </a:pPr>
            <a:r>
              <a:rPr lang="en-US" dirty="0" smtClean="0"/>
              <a:t>Engaged in trade with Constantinople</a:t>
            </a:r>
          </a:p>
          <a:p>
            <a:pPr>
              <a:buFont typeface="Wingdings" panose="05000000000000000000" pitchFamily="2" charset="2"/>
              <a:buChar char="§"/>
            </a:pPr>
            <a:r>
              <a:rPr lang="en-US" dirty="0" smtClean="0"/>
              <a:t>Heavily influenced by Byzantine Empire</a:t>
            </a:r>
          </a:p>
          <a:p>
            <a:pPr>
              <a:buFont typeface="Wingdings" panose="05000000000000000000" pitchFamily="2" charset="2"/>
              <a:buChar char="§"/>
            </a:pPr>
            <a:r>
              <a:rPr lang="en-US" dirty="0" smtClean="0"/>
              <a:t>Prince Vladimir converted Russian people to Orthodox Christianity</a:t>
            </a:r>
          </a:p>
          <a:p>
            <a:pPr>
              <a:buFont typeface="Wingdings" panose="05000000000000000000" pitchFamily="2" charset="2"/>
              <a:buChar char="§"/>
            </a:pPr>
            <a:r>
              <a:rPr lang="en-US" dirty="0" smtClean="0"/>
              <a:t>Eventually adapt the Cyrillic alphabet</a:t>
            </a:r>
            <a:endParaRPr lang="en-US" dirty="0"/>
          </a:p>
        </p:txBody>
      </p:sp>
      <p:pic>
        <p:nvPicPr>
          <p:cNvPr id="5" name="Picture 7" descr="Russia 1054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369" y="440258"/>
            <a:ext cx="4955631" cy="6082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143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Russian History</a:t>
            </a:r>
            <a:endParaRPr lang="en-US" altLang="en-US" dirty="0"/>
          </a:p>
        </p:txBody>
      </p:sp>
      <p:sp>
        <p:nvSpPr>
          <p:cNvPr id="7171" name="Rectangle 3"/>
          <p:cNvSpPr>
            <a:spLocks noGrp="1" noChangeArrowheads="1"/>
          </p:cNvSpPr>
          <p:nvPr>
            <p:ph type="body" sz="half" idx="1"/>
          </p:nvPr>
        </p:nvSpPr>
        <p:spPr>
          <a:xfrm>
            <a:off x="426720" y="1239520"/>
            <a:ext cx="6228080" cy="5415280"/>
          </a:xfrm>
        </p:spPr>
        <p:txBody>
          <a:bodyPr>
            <a:normAutofit/>
          </a:bodyPr>
          <a:lstStyle/>
          <a:p>
            <a:pPr>
              <a:lnSpc>
                <a:spcPct val="90000"/>
              </a:lnSpc>
              <a:buFont typeface="Wingdings" panose="05000000000000000000" pitchFamily="2" charset="2"/>
              <a:buChar char="§"/>
            </a:pPr>
            <a:r>
              <a:rPr lang="en-US" altLang="en-US" dirty="0"/>
              <a:t>Kiev declined because of poor leadership.</a:t>
            </a:r>
          </a:p>
          <a:p>
            <a:pPr>
              <a:lnSpc>
                <a:spcPct val="90000"/>
              </a:lnSpc>
              <a:buFont typeface="Wingdings" panose="05000000000000000000" pitchFamily="2" charset="2"/>
              <a:buChar char="§"/>
            </a:pPr>
            <a:r>
              <a:rPr lang="en-US" altLang="en-US" dirty="0"/>
              <a:t>The Mongols took advantage of Kiev's weakness.</a:t>
            </a:r>
          </a:p>
          <a:p>
            <a:pPr lvl="1">
              <a:lnSpc>
                <a:spcPct val="90000"/>
              </a:lnSpc>
              <a:buFont typeface="Wingdings" panose="05000000000000000000" pitchFamily="2" charset="2"/>
              <a:buChar char="Ø"/>
            </a:pPr>
            <a:r>
              <a:rPr lang="en-US" altLang="en-US" sz="2800" dirty="0"/>
              <a:t>By 1240AD they had conquered every city in </a:t>
            </a:r>
            <a:r>
              <a:rPr lang="en-US" altLang="en-US" sz="2800" dirty="0" err="1"/>
              <a:t>Kievan</a:t>
            </a:r>
            <a:r>
              <a:rPr lang="en-US" altLang="en-US" sz="2800" dirty="0"/>
              <a:t> </a:t>
            </a:r>
            <a:r>
              <a:rPr lang="en-US" altLang="en-US" sz="2800" dirty="0" err="1" smtClean="0"/>
              <a:t>Rus</a:t>
            </a:r>
            <a:endParaRPr lang="en-US" altLang="en-US" sz="2800" dirty="0"/>
          </a:p>
          <a:p>
            <a:pPr>
              <a:lnSpc>
                <a:spcPct val="90000"/>
              </a:lnSpc>
              <a:buFont typeface="Wingdings" panose="05000000000000000000" pitchFamily="2" charset="2"/>
              <a:buChar char="§"/>
            </a:pPr>
            <a:r>
              <a:rPr lang="en-US" altLang="en-US" dirty="0" smtClean="0"/>
              <a:t>Russia conquered by the Golden Horde</a:t>
            </a:r>
          </a:p>
          <a:p>
            <a:pPr>
              <a:lnSpc>
                <a:spcPct val="90000"/>
              </a:lnSpc>
              <a:buFont typeface="Wingdings" panose="05000000000000000000" pitchFamily="2" charset="2"/>
              <a:buChar char="§"/>
            </a:pPr>
            <a:r>
              <a:rPr lang="en-US" altLang="en-US" dirty="0" smtClean="0"/>
              <a:t>The </a:t>
            </a:r>
            <a:r>
              <a:rPr lang="en-US" altLang="en-US" dirty="0"/>
              <a:t>Mongols taxed the people </a:t>
            </a:r>
            <a:r>
              <a:rPr lang="en-US" altLang="en-US" dirty="0" smtClean="0"/>
              <a:t>heavily</a:t>
            </a:r>
          </a:p>
          <a:p>
            <a:pPr marL="914400" lvl="2" indent="-457200">
              <a:spcBef>
                <a:spcPts val="1000"/>
              </a:spcBef>
              <a:buFont typeface="Wingdings" panose="05000000000000000000" pitchFamily="2" charset="2"/>
              <a:buChar char="Ø"/>
            </a:pPr>
            <a:r>
              <a:rPr lang="en-US" altLang="en-US" sz="2800" dirty="0" smtClean="0"/>
              <a:t>Russians were able to keep their own government and customs</a:t>
            </a:r>
          </a:p>
          <a:p>
            <a:pPr marL="914400" lvl="2" indent="-457200">
              <a:spcBef>
                <a:spcPts val="1000"/>
              </a:spcBef>
              <a:buFont typeface="Wingdings" panose="05000000000000000000" pitchFamily="2" charset="2"/>
              <a:buChar char="Ø"/>
            </a:pPr>
            <a:r>
              <a:rPr lang="en-US" altLang="en-US" sz="2800" dirty="0" smtClean="0"/>
              <a:t>Princes were allowed to remain in power</a:t>
            </a:r>
          </a:p>
        </p:txBody>
      </p:sp>
      <p:pic>
        <p:nvPicPr>
          <p:cNvPr id="7174" name="Picture 6" descr="maquet_mongols"/>
          <p:cNvPicPr>
            <a:picLocks noChangeAspect="1" noChangeArrowheads="1"/>
          </p:cNvPicPr>
          <p:nvPr/>
        </p:nvPicPr>
        <p:blipFill rotWithShape="1">
          <a:blip r:embed="rId2">
            <a:extLst>
              <a:ext uri="{28A0092B-C50C-407E-A947-70E740481C1C}">
                <a14:useLocalDpi xmlns:a14="http://schemas.microsoft.com/office/drawing/2010/main" val="0"/>
              </a:ext>
            </a:extLst>
          </a:blip>
          <a:srcRect l="833" t="8467" r="1924" b="8103"/>
          <a:stretch/>
        </p:blipFill>
        <p:spPr bwMode="auto">
          <a:xfrm>
            <a:off x="6863047" y="1096964"/>
            <a:ext cx="5328953"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485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Mongol rule</a:t>
            </a:r>
            <a:endParaRPr lang="en-US" dirty="0"/>
          </a:p>
        </p:txBody>
      </p:sp>
      <p:sp>
        <p:nvSpPr>
          <p:cNvPr id="3" name="Content Placeholder 2"/>
          <p:cNvSpPr>
            <a:spLocks noGrp="1"/>
          </p:cNvSpPr>
          <p:nvPr>
            <p:ph idx="1"/>
          </p:nvPr>
        </p:nvSpPr>
        <p:spPr/>
        <p:txBody>
          <a:bodyPr>
            <a:normAutofit/>
          </a:bodyPr>
          <a:lstStyle/>
          <a:p>
            <a:pPr marL="274320" indent="-256032" fontAlgn="auto">
              <a:spcAft>
                <a:spcPts val="0"/>
              </a:spcAft>
              <a:buFont typeface="Wingdings" panose="05000000000000000000" pitchFamily="2" charset="2"/>
              <a:buChar char="§"/>
              <a:defRPr/>
            </a:pPr>
            <a:r>
              <a:rPr lang="en-US" altLang="en-US" dirty="0"/>
              <a:t>Mongols left Russia weak and isolated in connections, especially with Western Europe.</a:t>
            </a:r>
          </a:p>
          <a:p>
            <a:pPr marL="274320" indent="-256032" fontAlgn="auto">
              <a:spcAft>
                <a:spcPts val="0"/>
              </a:spcAft>
              <a:buFont typeface="Wingdings" panose="05000000000000000000" pitchFamily="2" charset="2"/>
              <a:buChar char="§"/>
              <a:defRPr/>
            </a:pPr>
            <a:r>
              <a:rPr lang="en-US" altLang="en-US" dirty="0"/>
              <a:t>Mongols reduced vitality of Russian culture.</a:t>
            </a:r>
          </a:p>
          <a:p>
            <a:pPr marL="274320" indent="-256032" fontAlgn="auto">
              <a:spcAft>
                <a:spcPts val="0"/>
              </a:spcAft>
              <a:buFont typeface="Wingdings" panose="05000000000000000000" pitchFamily="2" charset="2"/>
              <a:buChar char="§"/>
              <a:defRPr/>
            </a:pPr>
            <a:r>
              <a:rPr lang="en-US" altLang="en-US" dirty="0"/>
              <a:t>Economic life was slow.</a:t>
            </a:r>
          </a:p>
          <a:p>
            <a:pPr marL="983806" lvl="1" indent="-457200">
              <a:buFont typeface="Wingdings" panose="05000000000000000000" pitchFamily="2" charset="2"/>
              <a:buChar char="Ø"/>
              <a:defRPr/>
            </a:pPr>
            <a:r>
              <a:rPr lang="en-US" altLang="en-US" sz="2800" dirty="0"/>
              <a:t>Trade was down, limited manufacturing</a:t>
            </a:r>
          </a:p>
          <a:p>
            <a:pPr marL="983806" lvl="1" indent="-457200">
              <a:buFont typeface="Wingdings" panose="05000000000000000000" pitchFamily="2" charset="2"/>
              <a:buChar char="Ø"/>
              <a:defRPr/>
            </a:pPr>
            <a:r>
              <a:rPr lang="en-US" altLang="en-US" sz="2800" dirty="0"/>
              <a:t>Purely an agricultural economy reliant on peasant labor</a:t>
            </a:r>
          </a:p>
          <a:p>
            <a:endParaRPr lang="en-US" dirty="0"/>
          </a:p>
        </p:txBody>
      </p:sp>
    </p:spTree>
    <p:extLst>
      <p:ext uri="{BB962C8B-B14F-4D97-AF65-F5344CB8AC3E}">
        <p14:creationId xmlns:p14="http://schemas.microsoft.com/office/powerpoint/2010/main" val="4289703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Grand Duchy of Moscow</a:t>
            </a:r>
            <a:endParaRPr lang="en-US" dirty="0"/>
          </a:p>
        </p:txBody>
      </p:sp>
      <p:sp>
        <p:nvSpPr>
          <p:cNvPr id="3" name="Content Placeholder 2"/>
          <p:cNvSpPr>
            <a:spLocks noGrp="1"/>
          </p:cNvSpPr>
          <p:nvPr>
            <p:ph idx="1"/>
          </p:nvPr>
        </p:nvSpPr>
        <p:spPr/>
        <p:txBody>
          <a:bodyPr/>
          <a:lstStyle/>
          <a:p>
            <a:r>
              <a:rPr lang="en-US" dirty="0" smtClean="0"/>
              <a:t>Led the opposition against the Mongols</a:t>
            </a:r>
          </a:p>
          <a:p>
            <a:r>
              <a:rPr lang="en-US" dirty="0" smtClean="0"/>
              <a:t>1480 Russia liberated from Mongol rule by Ivan III</a:t>
            </a:r>
          </a:p>
          <a:p>
            <a:endParaRPr lang="en-US" dirty="0"/>
          </a:p>
        </p:txBody>
      </p:sp>
    </p:spTree>
    <p:extLst>
      <p:ext uri="{BB962C8B-B14F-4D97-AF65-F5344CB8AC3E}">
        <p14:creationId xmlns:p14="http://schemas.microsoft.com/office/powerpoint/2010/main" val="4096652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7720" y="0"/>
            <a:ext cx="10515600" cy="1051243"/>
          </a:xfrm>
        </p:spPr>
        <p:txBody>
          <a:bodyPr/>
          <a:lstStyle/>
          <a:p>
            <a:r>
              <a:rPr lang="en-US" dirty="0" smtClean="0"/>
              <a:t>Ivan III, </a:t>
            </a:r>
            <a:r>
              <a:rPr lang="en-US" altLang="en-US" dirty="0" smtClean="0"/>
              <a:t>1462-1505</a:t>
            </a:r>
            <a:endParaRPr lang="en-US" dirty="0"/>
          </a:p>
        </p:txBody>
      </p:sp>
      <p:sp>
        <p:nvSpPr>
          <p:cNvPr id="3" name="Content Placeholder 2"/>
          <p:cNvSpPr>
            <a:spLocks noGrp="1"/>
          </p:cNvSpPr>
          <p:nvPr>
            <p:ph idx="1"/>
          </p:nvPr>
        </p:nvSpPr>
        <p:spPr>
          <a:xfrm>
            <a:off x="472440" y="837397"/>
            <a:ext cx="7569200" cy="5938787"/>
          </a:xfrm>
        </p:spPr>
        <p:txBody>
          <a:bodyPr>
            <a:normAutofit lnSpcReduction="10000"/>
          </a:bodyPr>
          <a:lstStyle/>
          <a:p>
            <a:pPr>
              <a:buFont typeface="Wingdings" panose="05000000000000000000" pitchFamily="2" charset="2"/>
              <a:buChar char="§"/>
            </a:pPr>
            <a:r>
              <a:rPr lang="en-US" dirty="0" smtClean="0"/>
              <a:t>Known as Ivan the Great</a:t>
            </a:r>
          </a:p>
          <a:p>
            <a:pPr>
              <a:buFont typeface="Wingdings" panose="05000000000000000000" pitchFamily="2" charset="2"/>
              <a:buChar char="§"/>
            </a:pPr>
            <a:r>
              <a:rPr lang="en-US" altLang="en-US" dirty="0" smtClean="0"/>
              <a:t>Freed Russians from Mongol rule in 1480</a:t>
            </a:r>
          </a:p>
          <a:p>
            <a:pPr>
              <a:buFont typeface="Wingdings" panose="05000000000000000000" pitchFamily="2" charset="2"/>
              <a:buChar char="§"/>
            </a:pPr>
            <a:r>
              <a:rPr lang="en-US" altLang="en-US" dirty="0" smtClean="0"/>
              <a:t>Laid foundations of Russian national state</a:t>
            </a:r>
          </a:p>
          <a:p>
            <a:pPr>
              <a:buFont typeface="Wingdings" panose="05000000000000000000" pitchFamily="2" charset="2"/>
              <a:buChar char="§"/>
            </a:pPr>
            <a:r>
              <a:rPr lang="en-US" altLang="en-US" dirty="0" smtClean="0"/>
              <a:t>Restored centralized rule - proclaimed his absolute sovereignty over all Russian princes and nobles</a:t>
            </a:r>
          </a:p>
          <a:p>
            <a:pPr lvl="1">
              <a:buFont typeface="Wingdings" panose="05000000000000000000" pitchFamily="2" charset="2"/>
              <a:buChar char="Ø"/>
            </a:pPr>
            <a:r>
              <a:rPr lang="en-US" altLang="en-US" dirty="0" smtClean="0"/>
              <a:t>forced lesser princes to accept him and his successors as unquestioned rulers over military, judicial, and foreign affairs</a:t>
            </a:r>
          </a:p>
          <a:p>
            <a:pPr>
              <a:buFont typeface="Wingdings" panose="05000000000000000000" pitchFamily="2" charset="2"/>
              <a:buChar char="§"/>
            </a:pPr>
            <a:r>
              <a:rPr lang="en-US" altLang="en-US" dirty="0" smtClean="0"/>
              <a:t>After the fall of the Byzantine Empire  he claimed that Russia succeeded them as the “Third Rome” and seat of Orthodox Christianity</a:t>
            </a:r>
          </a:p>
          <a:p>
            <a:pPr>
              <a:buFont typeface="Wingdings" panose="05000000000000000000" pitchFamily="2" charset="2"/>
              <a:buChar char="§"/>
            </a:pPr>
            <a:r>
              <a:rPr lang="en-US" altLang="en-US" dirty="0" smtClean="0"/>
              <a:t>Moved capital to Moscow</a:t>
            </a:r>
          </a:p>
          <a:p>
            <a:pPr>
              <a:buFont typeface="Wingdings" panose="05000000000000000000" pitchFamily="2" charset="2"/>
              <a:buChar char="§"/>
            </a:pPr>
            <a:r>
              <a:rPr lang="en-US" altLang="en-US" dirty="0" smtClean="0"/>
              <a:t>Sent diplomatic missions to western countries</a:t>
            </a:r>
          </a:p>
          <a:p>
            <a:endParaRPr lang="en-US" dirty="0"/>
          </a:p>
        </p:txBody>
      </p:sp>
      <p:pic>
        <p:nvPicPr>
          <p:cNvPr id="4" name="Picture 5" descr="454px-Ivan_III_of_Russia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339" y="1051243"/>
            <a:ext cx="3870325"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702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Ivan IV 1533-1547 Grand Prince of Moscow</a:t>
            </a:r>
            <a:br>
              <a:rPr lang="en-US" dirty="0" smtClean="0"/>
            </a:br>
            <a:r>
              <a:rPr lang="en-US" dirty="0"/>
              <a:t> </a:t>
            </a:r>
            <a:r>
              <a:rPr lang="en-US" dirty="0" smtClean="0"/>
              <a:t>            1547-1584 Czar</a:t>
            </a:r>
            <a:endParaRPr lang="en-US" dirty="0"/>
          </a:p>
        </p:txBody>
      </p:sp>
      <p:sp>
        <p:nvSpPr>
          <p:cNvPr id="3" name="Content Placeholder 2"/>
          <p:cNvSpPr>
            <a:spLocks noGrp="1"/>
          </p:cNvSpPr>
          <p:nvPr>
            <p:ph idx="1"/>
          </p:nvPr>
        </p:nvSpPr>
        <p:spPr>
          <a:xfrm>
            <a:off x="5625101" y="1776614"/>
            <a:ext cx="6069594" cy="4989945"/>
          </a:xfrm>
        </p:spPr>
        <p:txBody>
          <a:bodyPr>
            <a:normAutofit/>
          </a:bodyPr>
          <a:lstStyle/>
          <a:p>
            <a:pPr>
              <a:buFont typeface="Wingdings" panose="05000000000000000000" pitchFamily="2" charset="2"/>
              <a:buChar char="§"/>
            </a:pPr>
            <a:r>
              <a:rPr lang="en-US" dirty="0" smtClean="0"/>
              <a:t>Continued policy of expansion begun under Ivan III</a:t>
            </a:r>
          </a:p>
          <a:p>
            <a:pPr>
              <a:buFont typeface="Wingdings" panose="05000000000000000000" pitchFamily="2" charset="2"/>
              <a:buChar char="§"/>
            </a:pPr>
            <a:r>
              <a:rPr lang="en-US" dirty="0" smtClean="0"/>
              <a:t>Established absolute monarchy with himself as czar (tsar)</a:t>
            </a:r>
          </a:p>
          <a:p>
            <a:pPr>
              <a:buFont typeface="Wingdings" panose="05000000000000000000" pitchFamily="2" charset="2"/>
              <a:buChar char="§"/>
            </a:pPr>
            <a:r>
              <a:rPr lang="en-US" altLang="en-US" dirty="0" smtClean="0"/>
              <a:t>Subordination of boyars – nobles</a:t>
            </a:r>
            <a:r>
              <a:rPr lang="en-US" altLang="en-US" dirty="0"/>
              <a:t> </a:t>
            </a:r>
            <a:r>
              <a:rPr lang="en-US" altLang="en-US" dirty="0" smtClean="0"/>
              <a:t>- exiling many, and executing many to establish his authority – thus the name Ivan the Terrible</a:t>
            </a:r>
          </a:p>
          <a:p>
            <a:pPr>
              <a:buFont typeface="Wingdings" panose="05000000000000000000" pitchFamily="2" charset="2"/>
              <a:buChar char="§"/>
            </a:pPr>
            <a:r>
              <a:rPr lang="en-US" dirty="0" smtClean="0"/>
              <a:t>Established secret police </a:t>
            </a:r>
          </a:p>
          <a:p>
            <a:pPr>
              <a:buFont typeface="Wingdings" panose="05000000000000000000" pitchFamily="2" charset="2"/>
              <a:buChar char="§"/>
            </a:pPr>
            <a:r>
              <a:rPr lang="en-US" dirty="0" smtClean="0"/>
              <a:t>Established trading contacts with the west</a:t>
            </a:r>
          </a:p>
        </p:txBody>
      </p:sp>
      <p:pic>
        <p:nvPicPr>
          <p:cNvPr id="5" name="Picture 3" descr="Russia, Poland-Lithuania, and Sweden in the Late 1500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473" y="1776614"/>
            <a:ext cx="5240625" cy="506021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962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5117</TotalTime>
  <Words>1109</Words>
  <Application>Microsoft Office PowerPoint</Application>
  <PresentationFormat>Widescreen</PresentationFormat>
  <Paragraphs>129</Paragraphs>
  <Slides>23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Wingdings</vt:lpstr>
      <vt:lpstr>Office Theme</vt:lpstr>
      <vt:lpstr>1_Office Theme</vt:lpstr>
      <vt:lpstr>The Russian Empire</vt:lpstr>
      <vt:lpstr>Russian Geography</vt:lpstr>
      <vt:lpstr>PowerPoint Presentation</vt:lpstr>
      <vt:lpstr>Early Russian history (Review)</vt:lpstr>
      <vt:lpstr>Russian History</vt:lpstr>
      <vt:lpstr>Effects of Mongol rule</vt:lpstr>
      <vt:lpstr>The Grand Duchy of Moscow</vt:lpstr>
      <vt:lpstr>Ivan III, 1462-1505</vt:lpstr>
      <vt:lpstr>Ivan IV 1533-1547 Grand Prince of Moscow              1547-1584 Czar</vt:lpstr>
      <vt:lpstr>Ivan IV 1533-1547 Grand Prince of Moscow              1547-1584 Czar</vt:lpstr>
      <vt:lpstr>Russian Expansion</vt:lpstr>
      <vt:lpstr>PowerPoint Presentation</vt:lpstr>
      <vt:lpstr>Questions:</vt:lpstr>
      <vt:lpstr>Time of Troubles</vt:lpstr>
      <vt:lpstr>Romanov Dynasty 1613-1917 </vt:lpstr>
      <vt:lpstr>Peter the Great’s Westernization</vt:lpstr>
      <vt:lpstr>Peter the Great’s Westernization</vt:lpstr>
      <vt:lpstr>Peter the Great’s Westernization</vt:lpstr>
      <vt:lpstr>PowerPoint Presentation</vt:lpstr>
      <vt:lpstr>Catherine the Great</vt:lpstr>
      <vt:lpstr>Catherine the Great</vt:lpstr>
      <vt:lpstr>PowerPoint Presentation</vt:lpstr>
      <vt:lpstr>Compare Iberian expansion and Russian expansion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Russian Empire</dc:title>
  <dc:creator>Georgia Afxendiou</dc:creator>
  <cp:lastModifiedBy>Georgia Afxendiou</cp:lastModifiedBy>
  <cp:revision>39</cp:revision>
  <dcterms:created xsi:type="dcterms:W3CDTF">2015-05-08T01:19:34Z</dcterms:created>
  <dcterms:modified xsi:type="dcterms:W3CDTF">2019-05-15T19:57:34Z</dcterms:modified>
</cp:coreProperties>
</file>